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46.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7.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6"/>
  </p:notesMasterIdLst>
  <p:handoutMasterIdLst>
    <p:handoutMasterId r:id="rId57"/>
  </p:handoutMasterIdLst>
  <p:sldIdLst>
    <p:sldId id="256" r:id="rId4"/>
    <p:sldId id="288" r:id="rId5"/>
    <p:sldId id="289" r:id="rId6"/>
    <p:sldId id="292" r:id="rId7"/>
    <p:sldId id="294" r:id="rId8"/>
    <p:sldId id="295" r:id="rId9"/>
    <p:sldId id="297" r:id="rId10"/>
    <p:sldId id="296" r:id="rId11"/>
    <p:sldId id="298" r:id="rId12"/>
    <p:sldId id="299" r:id="rId13"/>
    <p:sldId id="300" r:id="rId14"/>
    <p:sldId id="291" r:id="rId15"/>
    <p:sldId id="290" r:id="rId16"/>
    <p:sldId id="308" r:id="rId17"/>
    <p:sldId id="306" r:id="rId18"/>
    <p:sldId id="307" r:id="rId19"/>
    <p:sldId id="258" r:id="rId20"/>
    <p:sldId id="259" r:id="rId21"/>
    <p:sldId id="260" r:id="rId22"/>
    <p:sldId id="309" r:id="rId23"/>
    <p:sldId id="261" r:id="rId24"/>
    <p:sldId id="310" r:id="rId25"/>
    <p:sldId id="267" r:id="rId26"/>
    <p:sldId id="314" r:id="rId27"/>
    <p:sldId id="268" r:id="rId28"/>
    <p:sldId id="312" r:id="rId29"/>
    <p:sldId id="315" r:id="rId30"/>
    <p:sldId id="282" r:id="rId31"/>
    <p:sldId id="283" r:id="rId32"/>
    <p:sldId id="284" r:id="rId33"/>
    <p:sldId id="319" r:id="rId34"/>
    <p:sldId id="285" r:id="rId35"/>
    <p:sldId id="316" r:id="rId36"/>
    <p:sldId id="317" r:id="rId37"/>
    <p:sldId id="318" r:id="rId38"/>
    <p:sldId id="320" r:id="rId39"/>
    <p:sldId id="264" r:id="rId40"/>
    <p:sldId id="265" r:id="rId41"/>
    <p:sldId id="262" r:id="rId42"/>
    <p:sldId id="302" r:id="rId43"/>
    <p:sldId id="293" r:id="rId44"/>
    <p:sldId id="263" r:id="rId45"/>
    <p:sldId id="275" r:id="rId46"/>
    <p:sldId id="272" r:id="rId47"/>
    <p:sldId id="273" r:id="rId48"/>
    <p:sldId id="274" r:id="rId49"/>
    <p:sldId id="276" r:id="rId50"/>
    <p:sldId id="321" r:id="rId51"/>
    <p:sldId id="277" r:id="rId52"/>
    <p:sldId id="305" r:id="rId53"/>
    <p:sldId id="303" r:id="rId54"/>
    <p:sldId id="322" r:id="rId55"/>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2E9"/>
    <a:srgbClr val="0033CC"/>
    <a:srgbClr val="0000CC"/>
    <a:srgbClr val="CCFFFF"/>
    <a:srgbClr val="00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246" autoAdjust="0"/>
    <p:restoredTop sz="61333" autoAdjust="0"/>
  </p:normalViewPr>
  <p:slideViewPr>
    <p:cSldViewPr snapToGrid="0">
      <p:cViewPr>
        <p:scale>
          <a:sx n="46" d="100"/>
          <a:sy n="46" d="100"/>
        </p:scale>
        <p:origin x="894" y="36"/>
      </p:cViewPr>
      <p:guideLst/>
    </p:cSldViewPr>
  </p:slideViewPr>
  <p:outlineViewPr>
    <p:cViewPr>
      <p:scale>
        <a:sx n="33" d="100"/>
        <a:sy n="33" d="100"/>
      </p:scale>
      <p:origin x="0" y="-2586"/>
    </p:cViewPr>
  </p:outlineViewPr>
  <p:notesTextViewPr>
    <p:cViewPr>
      <p:scale>
        <a:sx n="3" d="2"/>
        <a:sy n="3" d="2"/>
      </p:scale>
      <p:origin x="0" y="0"/>
    </p:cViewPr>
  </p:notesTextViewPr>
  <p:notesViewPr>
    <p:cSldViewPr snapToGrid="0">
      <p:cViewPr>
        <p:scale>
          <a:sx n="100" d="100"/>
          <a:sy n="100" d="100"/>
        </p:scale>
        <p:origin x="168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b2409\Desktop\current%20work%20for%20backup\hesa%20stats%20project\phds%20and%20staff%20w%20doc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ab2409\Desktop\current%20work%20for%20backup\hesa%20stats%20project\phds%20and%20staff%20w%20doc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output types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'[uoa63RAE 2008 and 2001 Numbers of output types.xls]Sheet1'!$B$2</c:f>
              <c:strCache>
                <c:ptCount val="1"/>
                <c:pt idx="0">
                  <c:v>RAE 2001</c:v>
                </c:pt>
              </c:strCache>
            </c:strRef>
          </c:tx>
          <c:spPr>
            <a:solidFill>
              <a:schemeClr val="accent1"/>
            </a:solidFill>
            <a:ln>
              <a:noFill/>
            </a:ln>
            <a:effectLst/>
          </c:spPr>
          <c:invertIfNegative val="0"/>
          <c:cat>
            <c:strRef>
              <c:f>'[uoa63RAE 2008 and 2001 Numbers of output types.xls]Sheet1'!$A$3:$A$22</c:f>
              <c:strCache>
                <c:ptCount val="20"/>
                <c:pt idx="0">
                  <c:v>Authored Book</c:v>
                </c:pt>
                <c:pt idx="1">
                  <c:v>Edited Book</c:v>
                </c:pt>
                <c:pt idx="2">
                  <c:v>Chapter in Book</c:v>
                </c:pt>
                <c:pt idx="3">
                  <c:v>Journal Article</c:v>
                </c:pt>
                <c:pt idx="4">
                  <c:v>Conference Contribution</c:v>
                </c:pt>
                <c:pt idx="5">
                  <c:v>Patent/published Patent Application</c:v>
                </c:pt>
                <c:pt idx="6">
                  <c:v>Software</c:v>
                </c:pt>
                <c:pt idx="7">
                  <c:v>Internet Publication</c:v>
                </c:pt>
                <c:pt idx="8">
                  <c:v>Performance</c:v>
                </c:pt>
                <c:pt idx="9">
                  <c:v>Composition</c:v>
                </c:pt>
                <c:pt idx="10">
                  <c:v>Design</c:v>
                </c:pt>
                <c:pt idx="11">
                  <c:v>Artefact</c:v>
                </c:pt>
                <c:pt idx="12">
                  <c:v>Exhibition</c:v>
                </c:pt>
                <c:pt idx="13">
                  <c:v>Research Report for External Body</c:v>
                </c:pt>
                <c:pt idx="14">
                  <c:v>Confidential Report (for external body)</c:v>
                </c:pt>
                <c:pt idx="15">
                  <c:v>Devices and Products</c:v>
                </c:pt>
                <c:pt idx="16">
                  <c:v>Digital or Visual Media</c:v>
                </c:pt>
                <c:pt idx="17">
                  <c:v>Scholarly Edition</c:v>
                </c:pt>
                <c:pt idx="18">
                  <c:v>Research Datasets and Databases</c:v>
                </c:pt>
                <c:pt idx="19">
                  <c:v>Other Form of Assessable Output</c:v>
                </c:pt>
              </c:strCache>
            </c:strRef>
          </c:cat>
          <c:val>
            <c:numRef>
              <c:f>'[uoa63RAE 2008 and 2001 Numbers of output types.xls]Sheet1'!$B$3:$B$22</c:f>
              <c:numCache>
                <c:formatCode>General</c:formatCode>
                <c:ptCount val="20"/>
                <c:pt idx="0">
                  <c:v>459</c:v>
                </c:pt>
                <c:pt idx="1">
                  <c:v>151</c:v>
                </c:pt>
                <c:pt idx="2">
                  <c:v>565</c:v>
                </c:pt>
                <c:pt idx="3">
                  <c:v>820</c:v>
                </c:pt>
                <c:pt idx="4">
                  <c:v>600</c:v>
                </c:pt>
                <c:pt idx="5">
                  <c:v>41</c:v>
                </c:pt>
                <c:pt idx="6">
                  <c:v>28</c:v>
                </c:pt>
                <c:pt idx="7">
                  <c:v>42</c:v>
                </c:pt>
                <c:pt idx="8">
                  <c:v>144</c:v>
                </c:pt>
                <c:pt idx="9">
                  <c:v>36</c:v>
                </c:pt>
                <c:pt idx="10">
                  <c:v>971</c:v>
                </c:pt>
                <c:pt idx="11">
                  <c:v>862</c:v>
                </c:pt>
                <c:pt idx="12">
                  <c:v>3748</c:v>
                </c:pt>
                <c:pt idx="13">
                  <c:v>82</c:v>
                </c:pt>
                <c:pt idx="17">
                  <c:v>4</c:v>
                </c:pt>
                <c:pt idx="19">
                  <c:v>689</c:v>
                </c:pt>
              </c:numCache>
            </c:numRef>
          </c:val>
        </c:ser>
        <c:ser>
          <c:idx val="1"/>
          <c:order val="1"/>
          <c:tx>
            <c:strRef>
              <c:f>'[uoa63RAE 2008 and 2001 Numbers of output types.xls]Sheet1'!$C$2</c:f>
              <c:strCache>
                <c:ptCount val="1"/>
                <c:pt idx="0">
                  <c:v>RAE 2008</c:v>
                </c:pt>
              </c:strCache>
            </c:strRef>
          </c:tx>
          <c:spPr>
            <a:solidFill>
              <a:schemeClr val="accent2"/>
            </a:solidFill>
            <a:ln>
              <a:noFill/>
            </a:ln>
            <a:effectLst/>
          </c:spPr>
          <c:invertIfNegative val="0"/>
          <c:cat>
            <c:strRef>
              <c:f>'[uoa63RAE 2008 and 2001 Numbers of output types.xls]Sheet1'!$A$3:$A$22</c:f>
              <c:strCache>
                <c:ptCount val="20"/>
                <c:pt idx="0">
                  <c:v>Authored Book</c:v>
                </c:pt>
                <c:pt idx="1">
                  <c:v>Edited Book</c:v>
                </c:pt>
                <c:pt idx="2">
                  <c:v>Chapter in Book</c:v>
                </c:pt>
                <c:pt idx="3">
                  <c:v>Journal Article</c:v>
                </c:pt>
                <c:pt idx="4">
                  <c:v>Conference Contribution</c:v>
                </c:pt>
                <c:pt idx="5">
                  <c:v>Patent/published Patent Application</c:v>
                </c:pt>
                <c:pt idx="6">
                  <c:v>Software</c:v>
                </c:pt>
                <c:pt idx="7">
                  <c:v>Internet Publication</c:v>
                </c:pt>
                <c:pt idx="8">
                  <c:v>Performance</c:v>
                </c:pt>
                <c:pt idx="9">
                  <c:v>Composition</c:v>
                </c:pt>
                <c:pt idx="10">
                  <c:v>Design</c:v>
                </c:pt>
                <c:pt idx="11">
                  <c:v>Artefact</c:v>
                </c:pt>
                <c:pt idx="12">
                  <c:v>Exhibition</c:v>
                </c:pt>
                <c:pt idx="13">
                  <c:v>Research Report for External Body</c:v>
                </c:pt>
                <c:pt idx="14">
                  <c:v>Confidential Report (for external body)</c:v>
                </c:pt>
                <c:pt idx="15">
                  <c:v>Devices and Products</c:v>
                </c:pt>
                <c:pt idx="16">
                  <c:v>Digital or Visual Media</c:v>
                </c:pt>
                <c:pt idx="17">
                  <c:v>Scholarly Edition</c:v>
                </c:pt>
                <c:pt idx="18">
                  <c:v>Research Datasets and Databases</c:v>
                </c:pt>
                <c:pt idx="19">
                  <c:v>Other Form of Assessable Output</c:v>
                </c:pt>
              </c:strCache>
            </c:strRef>
          </c:cat>
          <c:val>
            <c:numRef>
              <c:f>'[uoa63RAE 2008 and 2001 Numbers of output types.xls]Sheet1'!$C$3:$C$22</c:f>
              <c:numCache>
                <c:formatCode>General</c:formatCode>
                <c:ptCount val="20"/>
                <c:pt idx="0">
                  <c:v>572</c:v>
                </c:pt>
                <c:pt idx="1">
                  <c:v>190</c:v>
                </c:pt>
                <c:pt idx="2">
                  <c:v>772</c:v>
                </c:pt>
                <c:pt idx="3">
                  <c:v>1131</c:v>
                </c:pt>
                <c:pt idx="4">
                  <c:v>652</c:v>
                </c:pt>
                <c:pt idx="5">
                  <c:v>33</c:v>
                </c:pt>
                <c:pt idx="6">
                  <c:v>16</c:v>
                </c:pt>
                <c:pt idx="7">
                  <c:v>95</c:v>
                </c:pt>
                <c:pt idx="8">
                  <c:v>136</c:v>
                </c:pt>
                <c:pt idx="9">
                  <c:v>38</c:v>
                </c:pt>
                <c:pt idx="10">
                  <c:v>316</c:v>
                </c:pt>
                <c:pt idx="11">
                  <c:v>673</c:v>
                </c:pt>
                <c:pt idx="12">
                  <c:v>2539</c:v>
                </c:pt>
                <c:pt idx="13">
                  <c:v>84</c:v>
                </c:pt>
                <c:pt idx="14">
                  <c:v>0</c:v>
                </c:pt>
                <c:pt idx="15">
                  <c:v>36</c:v>
                </c:pt>
                <c:pt idx="16">
                  <c:v>321</c:v>
                </c:pt>
                <c:pt idx="17">
                  <c:v>6</c:v>
                </c:pt>
                <c:pt idx="18">
                  <c:v>20</c:v>
                </c:pt>
                <c:pt idx="19">
                  <c:v>299</c:v>
                </c:pt>
              </c:numCache>
            </c:numRef>
          </c:val>
        </c:ser>
        <c:ser>
          <c:idx val="2"/>
          <c:order val="2"/>
          <c:tx>
            <c:strRef>
              <c:f>'[uoa63RAE 2008 and 2001 Numbers of output types.xls]Sheet1'!$D$2</c:f>
              <c:strCache>
                <c:ptCount val="1"/>
                <c:pt idx="0">
                  <c:v>RAE art hist 08</c:v>
                </c:pt>
              </c:strCache>
            </c:strRef>
          </c:tx>
          <c:spPr>
            <a:solidFill>
              <a:srgbClr val="FF6699"/>
            </a:solidFill>
            <a:ln>
              <a:noFill/>
            </a:ln>
            <a:effectLst/>
          </c:spPr>
          <c:invertIfNegative val="0"/>
          <c:cat>
            <c:strRef>
              <c:f>'[uoa63RAE 2008 and 2001 Numbers of output types.xls]Sheet1'!$A$3:$A$22</c:f>
              <c:strCache>
                <c:ptCount val="20"/>
                <c:pt idx="0">
                  <c:v>Authored Book</c:v>
                </c:pt>
                <c:pt idx="1">
                  <c:v>Edited Book</c:v>
                </c:pt>
                <c:pt idx="2">
                  <c:v>Chapter in Book</c:v>
                </c:pt>
                <c:pt idx="3">
                  <c:v>Journal Article</c:v>
                </c:pt>
                <c:pt idx="4">
                  <c:v>Conference Contribution</c:v>
                </c:pt>
                <c:pt idx="5">
                  <c:v>Patent/published Patent Application</c:v>
                </c:pt>
                <c:pt idx="6">
                  <c:v>Software</c:v>
                </c:pt>
                <c:pt idx="7">
                  <c:v>Internet Publication</c:v>
                </c:pt>
                <c:pt idx="8">
                  <c:v>Performance</c:v>
                </c:pt>
                <c:pt idx="9">
                  <c:v>Composition</c:v>
                </c:pt>
                <c:pt idx="10">
                  <c:v>Design</c:v>
                </c:pt>
                <c:pt idx="11">
                  <c:v>Artefact</c:v>
                </c:pt>
                <c:pt idx="12">
                  <c:v>Exhibition</c:v>
                </c:pt>
                <c:pt idx="13">
                  <c:v>Research Report for External Body</c:v>
                </c:pt>
                <c:pt idx="14">
                  <c:v>Confidential Report (for external body)</c:v>
                </c:pt>
                <c:pt idx="15">
                  <c:v>Devices and Products</c:v>
                </c:pt>
                <c:pt idx="16">
                  <c:v>Digital or Visual Media</c:v>
                </c:pt>
                <c:pt idx="17">
                  <c:v>Scholarly Edition</c:v>
                </c:pt>
                <c:pt idx="18">
                  <c:v>Research Datasets and Databases</c:v>
                </c:pt>
                <c:pt idx="19">
                  <c:v>Other Form of Assessable Output</c:v>
                </c:pt>
              </c:strCache>
            </c:strRef>
          </c:cat>
          <c:val>
            <c:numRef>
              <c:f>'[uoa63RAE 2008 and 2001 Numbers of output types.xls]Sheet1'!$D$3:$D$22</c:f>
              <c:numCache>
                <c:formatCode>General</c:formatCode>
                <c:ptCount val="20"/>
                <c:pt idx="0">
                  <c:v>298</c:v>
                </c:pt>
                <c:pt idx="1">
                  <c:v>84</c:v>
                </c:pt>
                <c:pt idx="2">
                  <c:v>453</c:v>
                </c:pt>
                <c:pt idx="3">
                  <c:v>415</c:v>
                </c:pt>
                <c:pt idx="4">
                  <c:v>415</c:v>
                </c:pt>
                <c:pt idx="7">
                  <c:v>11</c:v>
                </c:pt>
                <c:pt idx="8">
                  <c:v>3</c:v>
                </c:pt>
                <c:pt idx="10">
                  <c:v>1</c:v>
                </c:pt>
                <c:pt idx="12">
                  <c:v>49</c:v>
                </c:pt>
                <c:pt idx="13">
                  <c:v>2</c:v>
                </c:pt>
                <c:pt idx="16">
                  <c:v>8</c:v>
                </c:pt>
                <c:pt idx="18">
                  <c:v>7</c:v>
                </c:pt>
                <c:pt idx="19">
                  <c:v>23</c:v>
                </c:pt>
              </c:numCache>
            </c:numRef>
          </c:val>
        </c:ser>
        <c:ser>
          <c:idx val="3"/>
          <c:order val="3"/>
          <c:tx>
            <c:strRef>
              <c:f>'[uoa63RAE 2008 and 2001 Numbers of output types.xls]Sheet1'!$E$2</c:f>
              <c:strCache>
                <c:ptCount val="1"/>
                <c:pt idx="0">
                  <c:v>REF 2014</c:v>
                </c:pt>
              </c:strCache>
            </c:strRef>
          </c:tx>
          <c:spPr>
            <a:solidFill>
              <a:srgbClr val="92D050"/>
            </a:solidFill>
            <a:ln>
              <a:noFill/>
            </a:ln>
            <a:effectLst/>
          </c:spPr>
          <c:invertIfNegative val="0"/>
          <c:cat>
            <c:strRef>
              <c:f>'[uoa63RAE 2008 and 2001 Numbers of output types.xls]Sheet1'!$A$3:$A$22</c:f>
              <c:strCache>
                <c:ptCount val="20"/>
                <c:pt idx="0">
                  <c:v>Authored Book</c:v>
                </c:pt>
                <c:pt idx="1">
                  <c:v>Edited Book</c:v>
                </c:pt>
                <c:pt idx="2">
                  <c:v>Chapter in Book</c:v>
                </c:pt>
                <c:pt idx="3">
                  <c:v>Journal Article</c:v>
                </c:pt>
                <c:pt idx="4">
                  <c:v>Conference Contribution</c:v>
                </c:pt>
                <c:pt idx="5">
                  <c:v>Patent/published Patent Application</c:v>
                </c:pt>
                <c:pt idx="6">
                  <c:v>Software</c:v>
                </c:pt>
                <c:pt idx="7">
                  <c:v>Internet Publication</c:v>
                </c:pt>
                <c:pt idx="8">
                  <c:v>Performance</c:v>
                </c:pt>
                <c:pt idx="9">
                  <c:v>Composition</c:v>
                </c:pt>
                <c:pt idx="10">
                  <c:v>Design</c:v>
                </c:pt>
                <c:pt idx="11">
                  <c:v>Artefact</c:v>
                </c:pt>
                <c:pt idx="12">
                  <c:v>Exhibition</c:v>
                </c:pt>
                <c:pt idx="13">
                  <c:v>Research Report for External Body</c:v>
                </c:pt>
                <c:pt idx="14">
                  <c:v>Confidential Report (for external body)</c:v>
                </c:pt>
                <c:pt idx="15">
                  <c:v>Devices and Products</c:v>
                </c:pt>
                <c:pt idx="16">
                  <c:v>Digital or Visual Media</c:v>
                </c:pt>
                <c:pt idx="17">
                  <c:v>Scholarly Edition</c:v>
                </c:pt>
                <c:pt idx="18">
                  <c:v>Research Datasets and Databases</c:v>
                </c:pt>
                <c:pt idx="19">
                  <c:v>Other Form of Assessable Output</c:v>
                </c:pt>
              </c:strCache>
            </c:strRef>
          </c:cat>
          <c:val>
            <c:numRef>
              <c:f>'[uoa63RAE 2008 and 2001 Numbers of output types.xls]Sheet1'!$E$3:$E$22</c:f>
              <c:numCache>
                <c:formatCode>General</c:formatCode>
                <c:ptCount val="20"/>
                <c:pt idx="0">
                  <c:v>590</c:v>
                </c:pt>
                <c:pt idx="1">
                  <c:v>230</c:v>
                </c:pt>
                <c:pt idx="2">
                  <c:v>1133</c:v>
                </c:pt>
                <c:pt idx="3">
                  <c:v>1657</c:v>
                </c:pt>
                <c:pt idx="4">
                  <c:v>198</c:v>
                </c:pt>
                <c:pt idx="5">
                  <c:v>22</c:v>
                </c:pt>
                <c:pt idx="6">
                  <c:v>5</c:v>
                </c:pt>
                <c:pt idx="7">
                  <c:v>31</c:v>
                </c:pt>
                <c:pt idx="8">
                  <c:v>119</c:v>
                </c:pt>
                <c:pt idx="9">
                  <c:v>18</c:v>
                </c:pt>
                <c:pt idx="10">
                  <c:v>68</c:v>
                </c:pt>
                <c:pt idx="11">
                  <c:v>675</c:v>
                </c:pt>
                <c:pt idx="12">
                  <c:v>1131</c:v>
                </c:pt>
                <c:pt idx="13">
                  <c:v>38</c:v>
                </c:pt>
                <c:pt idx="14">
                  <c:v>0</c:v>
                </c:pt>
                <c:pt idx="15">
                  <c:v>19</c:v>
                </c:pt>
                <c:pt idx="16">
                  <c:v>204</c:v>
                </c:pt>
                <c:pt idx="17">
                  <c:v>6</c:v>
                </c:pt>
                <c:pt idx="18">
                  <c:v>3</c:v>
                </c:pt>
                <c:pt idx="19">
                  <c:v>170</c:v>
                </c:pt>
              </c:numCache>
            </c:numRef>
          </c:val>
        </c:ser>
        <c:dLbls>
          <c:showLegendKey val="0"/>
          <c:showVal val="0"/>
          <c:showCatName val="0"/>
          <c:showSerName val="0"/>
          <c:showPercent val="0"/>
          <c:showBubbleSize val="0"/>
        </c:dLbls>
        <c:gapWidth val="219"/>
        <c:overlap val="-27"/>
        <c:axId val="326709792"/>
        <c:axId val="326710352"/>
      </c:barChart>
      <c:catAx>
        <c:axId val="32670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6710352"/>
        <c:crosses val="autoZero"/>
        <c:auto val="1"/>
        <c:lblAlgn val="ctr"/>
        <c:lblOffset val="100"/>
        <c:noMultiLvlLbl val="0"/>
      </c:catAx>
      <c:valAx>
        <c:axId val="32671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709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Sheet1!$B$25</c:f>
              <c:strCache>
                <c:ptCount val="1"/>
                <c:pt idx="0">
                  <c:v>rae2001</c:v>
                </c:pt>
              </c:strCache>
            </c:strRef>
          </c:tx>
          <c:spPr>
            <a:solidFill>
              <a:schemeClr val="accent1"/>
            </a:solidFill>
            <a:ln>
              <a:noFill/>
            </a:ln>
            <a:effectLst/>
          </c:spPr>
          <c:invertIfNegative val="0"/>
          <c:cat>
            <c:strRef>
              <c:f>Sheet1!$A$26:$A$45</c:f>
              <c:strCache>
                <c:ptCount val="20"/>
                <c:pt idx="0">
                  <c:v>Authored Book</c:v>
                </c:pt>
                <c:pt idx="1">
                  <c:v>Edited Book</c:v>
                </c:pt>
                <c:pt idx="2">
                  <c:v>Chapter in Book</c:v>
                </c:pt>
                <c:pt idx="3">
                  <c:v>Journal Article</c:v>
                </c:pt>
                <c:pt idx="4">
                  <c:v>Conference Contribution</c:v>
                </c:pt>
                <c:pt idx="5">
                  <c:v>Patent/published Patent Application</c:v>
                </c:pt>
                <c:pt idx="6">
                  <c:v>Software</c:v>
                </c:pt>
                <c:pt idx="7">
                  <c:v>Internet Publication</c:v>
                </c:pt>
                <c:pt idx="8">
                  <c:v>Performance</c:v>
                </c:pt>
                <c:pt idx="9">
                  <c:v>Composition</c:v>
                </c:pt>
                <c:pt idx="10">
                  <c:v>Design</c:v>
                </c:pt>
                <c:pt idx="11">
                  <c:v>Artefact</c:v>
                </c:pt>
                <c:pt idx="12">
                  <c:v>Exhibition</c:v>
                </c:pt>
                <c:pt idx="13">
                  <c:v>Research Report for External Body</c:v>
                </c:pt>
                <c:pt idx="14">
                  <c:v>Confidential Report (for external body)</c:v>
                </c:pt>
                <c:pt idx="15">
                  <c:v>Devices and Products</c:v>
                </c:pt>
                <c:pt idx="16">
                  <c:v>Digital or Visual Media</c:v>
                </c:pt>
                <c:pt idx="17">
                  <c:v>Scholarly Edition</c:v>
                </c:pt>
                <c:pt idx="18">
                  <c:v>Research Datasets and Databases</c:v>
                </c:pt>
                <c:pt idx="19">
                  <c:v>Other Form of Assessable Output</c:v>
                </c:pt>
              </c:strCache>
            </c:strRef>
          </c:cat>
          <c:val>
            <c:numRef>
              <c:f>Sheet1!$B$26:$B$45</c:f>
              <c:numCache>
                <c:formatCode>0.00</c:formatCode>
                <c:ptCount val="20"/>
                <c:pt idx="0">
                  <c:v>4.966457476736637</c:v>
                </c:pt>
                <c:pt idx="1">
                  <c:v>1.6338454879896127</c:v>
                </c:pt>
                <c:pt idx="2">
                  <c:v>6.1133953689677556</c:v>
                </c:pt>
                <c:pt idx="3">
                  <c:v>8.872538411599221</c:v>
                </c:pt>
                <c:pt idx="4">
                  <c:v>6.492101276779918</c:v>
                </c:pt>
                <c:pt idx="5">
                  <c:v>0.44362692057996106</c:v>
                </c:pt>
                <c:pt idx="6">
                  <c:v>0.30296472624972948</c:v>
                </c:pt>
                <c:pt idx="7">
                  <c:v>0.45444708937459422</c:v>
                </c:pt>
                <c:pt idx="8">
                  <c:v>1.5581043064271802</c:v>
                </c:pt>
                <c:pt idx="9">
                  <c:v>0.38952607660679506</c:v>
                </c:pt>
                <c:pt idx="10">
                  <c:v>10.506383899588833</c:v>
                </c:pt>
                <c:pt idx="11">
                  <c:v>9.3269855009738158</c:v>
                </c:pt>
                <c:pt idx="12">
                  <c:v>40.553992642285216</c:v>
                </c:pt>
                <c:pt idx="13">
                  <c:v>0.88725384115992212</c:v>
                </c:pt>
                <c:pt idx="14">
                  <c:v>0</c:v>
                </c:pt>
                <c:pt idx="15">
                  <c:v>0</c:v>
                </c:pt>
                <c:pt idx="16">
                  <c:v>0</c:v>
                </c:pt>
                <c:pt idx="17">
                  <c:v>4.3280675178532783E-2</c:v>
                </c:pt>
                <c:pt idx="18">
                  <c:v>0</c:v>
                </c:pt>
                <c:pt idx="19">
                  <c:v>7.455096299502272</c:v>
                </c:pt>
              </c:numCache>
            </c:numRef>
          </c:val>
        </c:ser>
        <c:ser>
          <c:idx val="1"/>
          <c:order val="1"/>
          <c:tx>
            <c:strRef>
              <c:f>Sheet1!$C$25</c:f>
              <c:strCache>
                <c:ptCount val="1"/>
                <c:pt idx="0">
                  <c:v>rae2008</c:v>
                </c:pt>
              </c:strCache>
            </c:strRef>
          </c:tx>
          <c:spPr>
            <a:solidFill>
              <a:schemeClr val="accent2"/>
            </a:solidFill>
            <a:ln>
              <a:noFill/>
            </a:ln>
            <a:effectLst/>
          </c:spPr>
          <c:invertIfNegative val="0"/>
          <c:cat>
            <c:strRef>
              <c:f>Sheet1!$A$26:$A$45</c:f>
              <c:strCache>
                <c:ptCount val="20"/>
                <c:pt idx="0">
                  <c:v>Authored Book</c:v>
                </c:pt>
                <c:pt idx="1">
                  <c:v>Edited Book</c:v>
                </c:pt>
                <c:pt idx="2">
                  <c:v>Chapter in Book</c:v>
                </c:pt>
                <c:pt idx="3">
                  <c:v>Journal Article</c:v>
                </c:pt>
                <c:pt idx="4">
                  <c:v>Conference Contribution</c:v>
                </c:pt>
                <c:pt idx="5">
                  <c:v>Patent/published Patent Application</c:v>
                </c:pt>
                <c:pt idx="6">
                  <c:v>Software</c:v>
                </c:pt>
                <c:pt idx="7">
                  <c:v>Internet Publication</c:v>
                </c:pt>
                <c:pt idx="8">
                  <c:v>Performance</c:v>
                </c:pt>
                <c:pt idx="9">
                  <c:v>Composition</c:v>
                </c:pt>
                <c:pt idx="10">
                  <c:v>Design</c:v>
                </c:pt>
                <c:pt idx="11">
                  <c:v>Artefact</c:v>
                </c:pt>
                <c:pt idx="12">
                  <c:v>Exhibition</c:v>
                </c:pt>
                <c:pt idx="13">
                  <c:v>Research Report for External Body</c:v>
                </c:pt>
                <c:pt idx="14">
                  <c:v>Confidential Report (for external body)</c:v>
                </c:pt>
                <c:pt idx="15">
                  <c:v>Devices and Products</c:v>
                </c:pt>
                <c:pt idx="16">
                  <c:v>Digital or Visual Media</c:v>
                </c:pt>
                <c:pt idx="17">
                  <c:v>Scholarly Edition</c:v>
                </c:pt>
                <c:pt idx="18">
                  <c:v>Research Datasets and Databases</c:v>
                </c:pt>
                <c:pt idx="19">
                  <c:v>Other Form of Assessable Output</c:v>
                </c:pt>
              </c:strCache>
            </c:strRef>
          </c:cat>
          <c:val>
            <c:numRef>
              <c:f>Sheet1!$C$26:$C$45</c:f>
              <c:numCache>
                <c:formatCode>0.00</c:formatCode>
                <c:ptCount val="20"/>
                <c:pt idx="0">
                  <c:v>7.2140244671459195</c:v>
                </c:pt>
                <c:pt idx="1">
                  <c:v>2.3962668684575608</c:v>
                </c:pt>
                <c:pt idx="2">
                  <c:v>9.7364106444696681</c:v>
                </c:pt>
                <c:pt idx="3">
                  <c:v>14.264093832765795</c:v>
                </c:pt>
                <c:pt idx="4">
                  <c:v>8.2229789380754195</c:v>
                </c:pt>
                <c:pt idx="5">
                  <c:v>0.41619371925841842</c:v>
                </c:pt>
                <c:pt idx="6">
                  <c:v>0.20179089418589985</c:v>
                </c:pt>
                <c:pt idx="7">
                  <c:v>1.1981334342287804</c:v>
                </c:pt>
                <c:pt idx="8">
                  <c:v>1.7152226005801487</c:v>
                </c:pt>
                <c:pt idx="9">
                  <c:v>0.47925337369151211</c:v>
                </c:pt>
                <c:pt idx="10">
                  <c:v>3.9853701601715219</c:v>
                </c:pt>
                <c:pt idx="11">
                  <c:v>8.4878294866944124</c:v>
                </c:pt>
                <c:pt idx="12">
                  <c:v>32.021692521124983</c:v>
                </c:pt>
                <c:pt idx="13">
                  <c:v>1.0594021944759742</c:v>
                </c:pt>
                <c:pt idx="14">
                  <c:v>0</c:v>
                </c:pt>
                <c:pt idx="15">
                  <c:v>0.45402951191827468</c:v>
                </c:pt>
                <c:pt idx="16">
                  <c:v>4.0484298146046154</c:v>
                </c:pt>
                <c:pt idx="17">
                  <c:v>7.5671585319712437E-2</c:v>
                </c:pt>
                <c:pt idx="18">
                  <c:v>0.25223861773237483</c:v>
                </c:pt>
                <c:pt idx="19">
                  <c:v>3.7709673350990034</c:v>
                </c:pt>
              </c:numCache>
            </c:numRef>
          </c:val>
        </c:ser>
        <c:ser>
          <c:idx val="2"/>
          <c:order val="2"/>
          <c:tx>
            <c:strRef>
              <c:f>Sheet1!$D$25</c:f>
              <c:strCache>
                <c:ptCount val="1"/>
                <c:pt idx="0">
                  <c:v>art hist08</c:v>
                </c:pt>
              </c:strCache>
            </c:strRef>
          </c:tx>
          <c:spPr>
            <a:solidFill>
              <a:srgbClr val="FF6699"/>
            </a:solidFill>
            <a:ln>
              <a:noFill/>
            </a:ln>
            <a:effectLst/>
          </c:spPr>
          <c:invertIfNegative val="0"/>
          <c:cat>
            <c:strRef>
              <c:f>Sheet1!$A$26:$A$45</c:f>
              <c:strCache>
                <c:ptCount val="20"/>
                <c:pt idx="0">
                  <c:v>Authored Book</c:v>
                </c:pt>
                <c:pt idx="1">
                  <c:v>Edited Book</c:v>
                </c:pt>
                <c:pt idx="2">
                  <c:v>Chapter in Book</c:v>
                </c:pt>
                <c:pt idx="3">
                  <c:v>Journal Article</c:v>
                </c:pt>
                <c:pt idx="4">
                  <c:v>Conference Contribution</c:v>
                </c:pt>
                <c:pt idx="5">
                  <c:v>Patent/published Patent Application</c:v>
                </c:pt>
                <c:pt idx="6">
                  <c:v>Software</c:v>
                </c:pt>
                <c:pt idx="7">
                  <c:v>Internet Publication</c:v>
                </c:pt>
                <c:pt idx="8">
                  <c:v>Performance</c:v>
                </c:pt>
                <c:pt idx="9">
                  <c:v>Composition</c:v>
                </c:pt>
                <c:pt idx="10">
                  <c:v>Design</c:v>
                </c:pt>
                <c:pt idx="11">
                  <c:v>Artefact</c:v>
                </c:pt>
                <c:pt idx="12">
                  <c:v>Exhibition</c:v>
                </c:pt>
                <c:pt idx="13">
                  <c:v>Research Report for External Body</c:v>
                </c:pt>
                <c:pt idx="14">
                  <c:v>Confidential Report (for external body)</c:v>
                </c:pt>
                <c:pt idx="15">
                  <c:v>Devices and Products</c:v>
                </c:pt>
                <c:pt idx="16">
                  <c:v>Digital or Visual Media</c:v>
                </c:pt>
                <c:pt idx="17">
                  <c:v>Scholarly Edition</c:v>
                </c:pt>
                <c:pt idx="18">
                  <c:v>Research Datasets and Databases</c:v>
                </c:pt>
                <c:pt idx="19">
                  <c:v>Other Form of Assessable Output</c:v>
                </c:pt>
              </c:strCache>
            </c:strRef>
          </c:cat>
          <c:val>
            <c:numRef>
              <c:f>Sheet1!$D$26:$D$45</c:f>
              <c:numCache>
                <c:formatCode>0.00</c:formatCode>
                <c:ptCount val="20"/>
                <c:pt idx="0">
                  <c:v>16.84567552289429</c:v>
                </c:pt>
                <c:pt idx="1">
                  <c:v>4.7484454494064439</c:v>
                </c:pt>
                <c:pt idx="2">
                  <c:v>25.607687959299039</c:v>
                </c:pt>
                <c:pt idx="3">
                  <c:v>23.459581684567549</c:v>
                </c:pt>
                <c:pt idx="4">
                  <c:v>23.459581684567549</c:v>
                </c:pt>
                <c:pt idx="5">
                  <c:v>0</c:v>
                </c:pt>
                <c:pt idx="6">
                  <c:v>0</c:v>
                </c:pt>
                <c:pt idx="7">
                  <c:v>0.62182023742227244</c:v>
                </c:pt>
                <c:pt idx="8">
                  <c:v>0.16958733747880156</c:v>
                </c:pt>
                <c:pt idx="9">
                  <c:v>0</c:v>
                </c:pt>
                <c:pt idx="10">
                  <c:v>5.652911249293386E-2</c:v>
                </c:pt>
                <c:pt idx="11">
                  <c:v>0</c:v>
                </c:pt>
                <c:pt idx="12">
                  <c:v>2.7699265121537588</c:v>
                </c:pt>
                <c:pt idx="13">
                  <c:v>0.11305822498586772</c:v>
                </c:pt>
                <c:pt idx="14">
                  <c:v>0</c:v>
                </c:pt>
                <c:pt idx="15">
                  <c:v>0</c:v>
                </c:pt>
                <c:pt idx="16">
                  <c:v>0.45223289994347088</c:v>
                </c:pt>
                <c:pt idx="17">
                  <c:v>0</c:v>
                </c:pt>
                <c:pt idx="18">
                  <c:v>0.39570378745053703</c:v>
                </c:pt>
                <c:pt idx="19">
                  <c:v>1.3001695873374788</c:v>
                </c:pt>
              </c:numCache>
            </c:numRef>
          </c:val>
        </c:ser>
        <c:ser>
          <c:idx val="3"/>
          <c:order val="3"/>
          <c:tx>
            <c:strRef>
              <c:f>Sheet1!$E$25</c:f>
              <c:strCache>
                <c:ptCount val="1"/>
                <c:pt idx="0">
                  <c:v>ref2014</c:v>
                </c:pt>
              </c:strCache>
            </c:strRef>
          </c:tx>
          <c:spPr>
            <a:solidFill>
              <a:srgbClr val="92D050"/>
            </a:solidFill>
            <a:ln>
              <a:noFill/>
            </a:ln>
            <a:effectLst/>
          </c:spPr>
          <c:invertIfNegative val="0"/>
          <c:cat>
            <c:strRef>
              <c:f>Sheet1!$A$26:$A$45</c:f>
              <c:strCache>
                <c:ptCount val="20"/>
                <c:pt idx="0">
                  <c:v>Authored Book</c:v>
                </c:pt>
                <c:pt idx="1">
                  <c:v>Edited Book</c:v>
                </c:pt>
                <c:pt idx="2">
                  <c:v>Chapter in Book</c:v>
                </c:pt>
                <c:pt idx="3">
                  <c:v>Journal Article</c:v>
                </c:pt>
                <c:pt idx="4">
                  <c:v>Conference Contribution</c:v>
                </c:pt>
                <c:pt idx="5">
                  <c:v>Patent/published Patent Application</c:v>
                </c:pt>
                <c:pt idx="6">
                  <c:v>Software</c:v>
                </c:pt>
                <c:pt idx="7">
                  <c:v>Internet Publication</c:v>
                </c:pt>
                <c:pt idx="8">
                  <c:v>Performance</c:v>
                </c:pt>
                <c:pt idx="9">
                  <c:v>Composition</c:v>
                </c:pt>
                <c:pt idx="10">
                  <c:v>Design</c:v>
                </c:pt>
                <c:pt idx="11">
                  <c:v>Artefact</c:v>
                </c:pt>
                <c:pt idx="12">
                  <c:v>Exhibition</c:v>
                </c:pt>
                <c:pt idx="13">
                  <c:v>Research Report for External Body</c:v>
                </c:pt>
                <c:pt idx="14">
                  <c:v>Confidential Report (for external body)</c:v>
                </c:pt>
                <c:pt idx="15">
                  <c:v>Devices and Products</c:v>
                </c:pt>
                <c:pt idx="16">
                  <c:v>Digital or Visual Media</c:v>
                </c:pt>
                <c:pt idx="17">
                  <c:v>Scholarly Edition</c:v>
                </c:pt>
                <c:pt idx="18">
                  <c:v>Research Datasets and Databases</c:v>
                </c:pt>
                <c:pt idx="19">
                  <c:v>Other Form of Assessable Output</c:v>
                </c:pt>
              </c:strCache>
            </c:strRef>
          </c:cat>
          <c:val>
            <c:numRef>
              <c:f>Sheet1!$E$26:$E$45</c:f>
              <c:numCache>
                <c:formatCode>0.00</c:formatCode>
                <c:ptCount val="20"/>
                <c:pt idx="0">
                  <c:v>9.3398765236662964</c:v>
                </c:pt>
                <c:pt idx="1">
                  <c:v>3.6409688143105905</c:v>
                </c:pt>
                <c:pt idx="2">
                  <c:v>17.935728985277823</c:v>
                </c:pt>
                <c:pt idx="3">
                  <c:v>26.230805762228904</c:v>
                </c:pt>
                <c:pt idx="4">
                  <c:v>3.1343992401456386</c:v>
                </c:pt>
                <c:pt idx="5">
                  <c:v>0.34826658223840429</c:v>
                </c:pt>
                <c:pt idx="6">
                  <c:v>7.9151495963273699E-2</c:v>
                </c:pt>
                <c:pt idx="7">
                  <c:v>0.49073927497229697</c:v>
                </c:pt>
                <c:pt idx="8">
                  <c:v>1.8838056039259141</c:v>
                </c:pt>
                <c:pt idx="9">
                  <c:v>0.28494538546778531</c:v>
                </c:pt>
                <c:pt idx="10">
                  <c:v>1.0764603451005224</c:v>
                </c:pt>
                <c:pt idx="11">
                  <c:v>10.68545195504195</c:v>
                </c:pt>
                <c:pt idx="12">
                  <c:v>17.904068386892511</c:v>
                </c:pt>
                <c:pt idx="13">
                  <c:v>0.60155136932088016</c:v>
                </c:pt>
                <c:pt idx="14">
                  <c:v>0</c:v>
                </c:pt>
                <c:pt idx="15">
                  <c:v>0.30077568466044008</c:v>
                </c:pt>
                <c:pt idx="16">
                  <c:v>3.2293810353015671</c:v>
                </c:pt>
                <c:pt idx="17">
                  <c:v>9.4981795155928445E-2</c:v>
                </c:pt>
                <c:pt idx="18">
                  <c:v>4.7490897577964222E-2</c:v>
                </c:pt>
                <c:pt idx="19">
                  <c:v>2.6911508627513059</c:v>
                </c:pt>
              </c:numCache>
            </c:numRef>
          </c:val>
        </c:ser>
        <c:dLbls>
          <c:showLegendKey val="0"/>
          <c:showVal val="0"/>
          <c:showCatName val="0"/>
          <c:showSerName val="0"/>
          <c:showPercent val="0"/>
          <c:showBubbleSize val="0"/>
        </c:dLbls>
        <c:gapWidth val="219"/>
        <c:overlap val="-27"/>
        <c:axId val="326714272"/>
        <c:axId val="326714832"/>
      </c:barChart>
      <c:catAx>
        <c:axId val="32671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6714832"/>
        <c:crosses val="autoZero"/>
        <c:auto val="1"/>
        <c:lblAlgn val="ctr"/>
        <c:lblOffset val="100"/>
        <c:noMultiLvlLbl val="0"/>
      </c:catAx>
      <c:valAx>
        <c:axId val="3267148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714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600" b="0" i="0" baseline="0" dirty="0" smtClean="0"/>
              <a:t>all </a:t>
            </a:r>
            <a:r>
              <a:rPr lang="en-US" sz="1600" b="0" i="0" baseline="0" dirty="0"/>
              <a:t>CA&amp;D students</a:t>
            </a:r>
          </a:p>
        </c:rich>
      </c:tx>
      <c:layout>
        <c:manualLayout>
          <c:xMode val="edge"/>
          <c:yMode val="edge"/>
          <c:x val="8.9349238840971401E-2"/>
          <c:y val="1.7347799242707101E-2"/>
        </c:manualLayout>
      </c:layout>
      <c:overlay val="0"/>
    </c:title>
    <c:autoTitleDeleted val="0"/>
    <c:plotArea>
      <c:layout/>
      <c:pieChart>
        <c:varyColors val="1"/>
        <c:ser>
          <c:idx val="0"/>
          <c:order val="0"/>
          <c:cat>
            <c:strRef>
              <c:f>Sheet1!$V$18:$V$26</c:f>
              <c:strCache>
                <c:ptCount val="9"/>
                <c:pt idx="0">
                  <c:v>Fine art</c:v>
                </c:pt>
                <c:pt idx="1">
                  <c:v>Design studies</c:v>
                </c:pt>
                <c:pt idx="2">
                  <c:v>Music</c:v>
                </c:pt>
                <c:pt idx="3">
                  <c:v>Drama</c:v>
                </c:pt>
                <c:pt idx="4">
                  <c:v>Dance</c:v>
                </c:pt>
                <c:pt idx="5">
                  <c:v>Cinematics &amp; photography</c:v>
                </c:pt>
                <c:pt idx="6">
                  <c:v>Crafts</c:v>
                </c:pt>
                <c:pt idx="7">
                  <c:v>Imaginative writing</c:v>
                </c:pt>
                <c:pt idx="8">
                  <c:v>Others in creative arts &amp; design</c:v>
                </c:pt>
              </c:strCache>
            </c:strRef>
          </c:cat>
          <c:val>
            <c:numRef>
              <c:f>Sheet1!$W$18:$W$26</c:f>
              <c:numCache>
                <c:formatCode>0</c:formatCode>
                <c:ptCount val="9"/>
                <c:pt idx="0">
                  <c:v>10.773323726056679</c:v>
                </c:pt>
                <c:pt idx="1">
                  <c:v>37.01210474543921</c:v>
                </c:pt>
                <c:pt idx="2">
                  <c:v>14.929061893340441</c:v>
                </c:pt>
                <c:pt idx="3">
                  <c:v>13.535560247248331</c:v>
                </c:pt>
                <c:pt idx="4">
                  <c:v>2.7988526805872831</c:v>
                </c:pt>
                <c:pt idx="5">
                  <c:v>11.748957056740849</c:v>
                </c:pt>
                <c:pt idx="6">
                  <c:v>0.90869737440938003</c:v>
                </c:pt>
                <c:pt idx="7">
                  <c:v>4.0296570871329314</c:v>
                </c:pt>
                <c:pt idx="8">
                  <c:v>4.170161249524722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379030276532302"/>
          <c:y val="0.11118671999407501"/>
          <c:w val="0.32900096296644399"/>
          <c:h val="0.75870486157275796"/>
        </c:manualLayout>
      </c:layout>
      <c:overlay val="0"/>
    </c:legend>
    <c:plotVisOnly val="1"/>
    <c:dispBlanksAs val="zero"/>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600" b="0" i="0" baseline="0" dirty="0" smtClean="0"/>
              <a:t>all </a:t>
            </a:r>
            <a:r>
              <a:rPr lang="en-US" sz="1600" b="0" i="0" baseline="0" dirty="0"/>
              <a:t>CA&amp;D docs</a:t>
            </a:r>
          </a:p>
        </c:rich>
      </c:tx>
      <c:layout>
        <c:manualLayout>
          <c:xMode val="edge"/>
          <c:yMode val="edge"/>
          <c:x val="2.7139958305286298E-2"/>
          <c:y val="9.4486388762712203E-2"/>
        </c:manualLayout>
      </c:layout>
      <c:overlay val="0"/>
    </c:title>
    <c:autoTitleDeleted val="0"/>
    <c:plotArea>
      <c:layout/>
      <c:pieChart>
        <c:varyColors val="1"/>
        <c:ser>
          <c:idx val="0"/>
          <c:order val="0"/>
          <c:cat>
            <c:strRef>
              <c:f>Sheet1!$U$5:$U$13</c:f>
              <c:strCache>
                <c:ptCount val="9"/>
                <c:pt idx="0">
                  <c:v>Fine art</c:v>
                </c:pt>
                <c:pt idx="1">
                  <c:v>Design studies</c:v>
                </c:pt>
                <c:pt idx="2">
                  <c:v>Music</c:v>
                </c:pt>
                <c:pt idx="3">
                  <c:v>Drama</c:v>
                </c:pt>
                <c:pt idx="4">
                  <c:v>Dance</c:v>
                </c:pt>
                <c:pt idx="5">
                  <c:v>Cinematics &amp; photography</c:v>
                </c:pt>
                <c:pt idx="6">
                  <c:v>Crafts</c:v>
                </c:pt>
                <c:pt idx="7">
                  <c:v>Imaginative writing</c:v>
                </c:pt>
                <c:pt idx="8">
                  <c:v>Others in creative arts &amp; design</c:v>
                </c:pt>
              </c:strCache>
            </c:strRef>
          </c:cat>
          <c:val>
            <c:numRef>
              <c:f>Sheet1!$V$5:$V$13</c:f>
              <c:numCache>
                <c:formatCode>0</c:formatCode>
                <c:ptCount val="9"/>
                <c:pt idx="0">
                  <c:v>16.87772618545096</c:v>
                </c:pt>
                <c:pt idx="1">
                  <c:v>13.04699591951597</c:v>
                </c:pt>
                <c:pt idx="2">
                  <c:v>34.933868017447459</c:v>
                </c:pt>
                <c:pt idx="3">
                  <c:v>14.781201632193611</c:v>
                </c:pt>
                <c:pt idx="4">
                  <c:v>0.68594343604896701</c:v>
                </c:pt>
                <c:pt idx="5">
                  <c:v>3.3136344449134651</c:v>
                </c:pt>
                <c:pt idx="6">
                  <c:v>0.32362459546925698</c:v>
                </c:pt>
                <c:pt idx="7">
                  <c:v>3.6759532854931751</c:v>
                </c:pt>
                <c:pt idx="8">
                  <c:v>12.32235823835655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129621297338104"/>
          <c:y val="0.16370985631954099"/>
          <c:w val="0.30472497187851599"/>
          <c:h val="0.61963028049456004"/>
        </c:manualLayout>
      </c:layout>
      <c:overlay val="0"/>
    </c:legend>
    <c:plotVisOnly val="1"/>
    <c:dispBlanksAs val="zero"/>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subjects of first degree graduates, UK universities, 2013-14</a:t>
            </a:r>
            <a:r>
              <a:rPr lang="en-GB" baseline="0"/>
              <a:t> </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prstClr val="black"/>
            </a:solidFill>
            <a:ln>
              <a:solidFill>
                <a:prstClr val="black"/>
              </a:solidFill>
            </a:ln>
            <a:effectLst/>
          </c:spPr>
          <c:invertIfNegative val="0"/>
          <c:dPt>
            <c:idx val="16"/>
            <c:invertIfNegative val="0"/>
            <c:bubble3D val="0"/>
            <c:spPr>
              <a:solidFill>
                <a:srgbClr val="FF0000"/>
              </a:solidFill>
              <a:ln>
                <a:solidFill>
                  <a:srgbClr val="FF0000"/>
                </a:solidFill>
              </a:ln>
              <a:effectLst/>
            </c:spPr>
          </c:dPt>
          <c:cat>
            <c:strRef>
              <c:f>Sheet1!$C$2:$C$20</c:f>
              <c:strCache>
                <c:ptCount val="19"/>
                <c:pt idx="0">
                  <c:v>Medicine &amp; dentistry </c:v>
                </c:pt>
                <c:pt idx="1">
                  <c:v>Subjects allied to medicine </c:v>
                </c:pt>
                <c:pt idx="2">
                  <c:v>Biological sciences </c:v>
                </c:pt>
                <c:pt idx="3">
                  <c:v>Veterinary sciences </c:v>
                </c:pt>
                <c:pt idx="4">
                  <c:v>Agriculture &amp; related subjects </c:v>
                </c:pt>
                <c:pt idx="5">
                  <c:v>Physical sciences </c:v>
                </c:pt>
                <c:pt idx="6">
                  <c:v>Mathematical sciences </c:v>
                </c:pt>
                <c:pt idx="7">
                  <c:v>Computer sciences </c:v>
                </c:pt>
                <c:pt idx="8">
                  <c:v>Engineering &amp; technology </c:v>
                </c:pt>
                <c:pt idx="9">
                  <c:v>Architecture, building &amp; planning </c:v>
                </c:pt>
                <c:pt idx="10">
                  <c:v>Social studies </c:v>
                </c:pt>
                <c:pt idx="11">
                  <c:v>Law </c:v>
                </c:pt>
                <c:pt idx="12">
                  <c:v>Business &amp; administrative studies </c:v>
                </c:pt>
                <c:pt idx="13">
                  <c:v>Mass communications &amp; documentation </c:v>
                </c:pt>
                <c:pt idx="14">
                  <c:v>Languages </c:v>
                </c:pt>
                <c:pt idx="15">
                  <c:v>Historical &amp; philosophical studies </c:v>
                </c:pt>
                <c:pt idx="16">
                  <c:v>Creative arts &amp; design </c:v>
                </c:pt>
                <c:pt idx="17">
                  <c:v>Education </c:v>
                </c:pt>
                <c:pt idx="18">
                  <c:v>Combined </c:v>
                </c:pt>
              </c:strCache>
            </c:strRef>
          </c:cat>
          <c:val>
            <c:numRef>
              <c:f>Sheet1!$D$2:$D$20</c:f>
              <c:numCache>
                <c:formatCode>General</c:formatCode>
                <c:ptCount val="19"/>
                <c:pt idx="0">
                  <c:v>9780</c:v>
                </c:pt>
                <c:pt idx="1">
                  <c:v>41625</c:v>
                </c:pt>
                <c:pt idx="2">
                  <c:v>42580</c:v>
                </c:pt>
                <c:pt idx="3">
                  <c:v>900</c:v>
                </c:pt>
                <c:pt idx="4">
                  <c:v>2950</c:v>
                </c:pt>
                <c:pt idx="5">
                  <c:v>17300</c:v>
                </c:pt>
                <c:pt idx="6">
                  <c:v>8605</c:v>
                </c:pt>
                <c:pt idx="7">
                  <c:v>16080</c:v>
                </c:pt>
                <c:pt idx="8">
                  <c:v>25870</c:v>
                </c:pt>
                <c:pt idx="9">
                  <c:v>9435</c:v>
                </c:pt>
                <c:pt idx="10">
                  <c:v>42720</c:v>
                </c:pt>
                <c:pt idx="11">
                  <c:v>17925</c:v>
                </c:pt>
                <c:pt idx="12">
                  <c:v>64000</c:v>
                </c:pt>
                <c:pt idx="13">
                  <c:v>12350</c:v>
                </c:pt>
                <c:pt idx="14">
                  <c:v>24160</c:v>
                </c:pt>
                <c:pt idx="15">
                  <c:v>18645</c:v>
                </c:pt>
                <c:pt idx="16">
                  <c:v>43645</c:v>
                </c:pt>
                <c:pt idx="17">
                  <c:v>18865</c:v>
                </c:pt>
                <c:pt idx="18">
                  <c:v>4415</c:v>
                </c:pt>
              </c:numCache>
            </c:numRef>
          </c:val>
        </c:ser>
        <c:dLbls>
          <c:showLegendKey val="0"/>
          <c:showVal val="0"/>
          <c:showCatName val="0"/>
          <c:showSerName val="0"/>
          <c:showPercent val="0"/>
          <c:showBubbleSize val="0"/>
        </c:dLbls>
        <c:gapWidth val="182"/>
        <c:axId val="469965520"/>
        <c:axId val="469966080"/>
      </c:barChart>
      <c:catAx>
        <c:axId val="469965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966080"/>
        <c:crossesAt val="0"/>
        <c:auto val="1"/>
        <c:lblAlgn val="ctr"/>
        <c:lblOffset val="100"/>
        <c:noMultiLvlLbl val="0"/>
      </c:catAx>
      <c:valAx>
        <c:axId val="469966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965520"/>
        <c:crosses val="autoZero"/>
        <c:crossBetween val="between"/>
        <c:dispUnits>
          <c:builtInUnit val="thousands"/>
          <c:dispUnitsLbl>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subjects of first degree </a:t>
            </a:r>
            <a:r>
              <a:rPr lang="en-GB" dirty="0" smtClean="0"/>
              <a:t>graduates and doctorates, </a:t>
            </a:r>
            <a:r>
              <a:rPr lang="en-GB" dirty="0"/>
              <a:t>UK universities, 2013-14</a:t>
            </a:r>
            <a:r>
              <a:rPr lang="en-GB" baseline="0" dirty="0"/>
              <a:t> </a:t>
            </a: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prstClr val="black"/>
            </a:solidFill>
            <a:ln>
              <a:solidFill>
                <a:prstClr val="black"/>
              </a:solidFill>
            </a:ln>
            <a:effectLst/>
          </c:spPr>
          <c:invertIfNegative val="0"/>
          <c:dPt>
            <c:idx val="16"/>
            <c:invertIfNegative val="0"/>
            <c:bubble3D val="0"/>
            <c:spPr>
              <a:solidFill>
                <a:srgbClr val="FF0000"/>
              </a:solidFill>
              <a:ln>
                <a:solidFill>
                  <a:srgbClr val="FF0000"/>
                </a:solidFill>
              </a:ln>
              <a:effectLst/>
            </c:spPr>
          </c:dPt>
          <c:cat>
            <c:strRef>
              <c:f>Sheet1!$C$2:$C$20</c:f>
              <c:strCache>
                <c:ptCount val="19"/>
                <c:pt idx="0">
                  <c:v>Medicine &amp; dentistry </c:v>
                </c:pt>
                <c:pt idx="1">
                  <c:v>Subjects allied to medicine </c:v>
                </c:pt>
                <c:pt idx="2">
                  <c:v>Biological sciences </c:v>
                </c:pt>
                <c:pt idx="3">
                  <c:v>Veterinary sciences </c:v>
                </c:pt>
                <c:pt idx="4">
                  <c:v>Agriculture &amp; related subjects </c:v>
                </c:pt>
                <c:pt idx="5">
                  <c:v>Physical sciences </c:v>
                </c:pt>
                <c:pt idx="6">
                  <c:v>Mathematical sciences </c:v>
                </c:pt>
                <c:pt idx="7">
                  <c:v>Computer sciences </c:v>
                </c:pt>
                <c:pt idx="8">
                  <c:v>Engineering &amp; technology </c:v>
                </c:pt>
                <c:pt idx="9">
                  <c:v>Architecture, building &amp; planning </c:v>
                </c:pt>
                <c:pt idx="10">
                  <c:v>Social studies </c:v>
                </c:pt>
                <c:pt idx="11">
                  <c:v>Law </c:v>
                </c:pt>
                <c:pt idx="12">
                  <c:v>Business &amp; administrative studies </c:v>
                </c:pt>
                <c:pt idx="13">
                  <c:v>Mass communications &amp; documentation </c:v>
                </c:pt>
                <c:pt idx="14">
                  <c:v>Languages </c:v>
                </c:pt>
                <c:pt idx="15">
                  <c:v>Historical &amp; philosophical studies </c:v>
                </c:pt>
                <c:pt idx="16">
                  <c:v>Creative arts &amp; design </c:v>
                </c:pt>
                <c:pt idx="17">
                  <c:v>Education </c:v>
                </c:pt>
                <c:pt idx="18">
                  <c:v>Combined </c:v>
                </c:pt>
              </c:strCache>
            </c:strRef>
          </c:cat>
          <c:val>
            <c:numRef>
              <c:f>Sheet1!$D$2:$D$20</c:f>
              <c:numCache>
                <c:formatCode>General</c:formatCode>
                <c:ptCount val="19"/>
                <c:pt idx="0">
                  <c:v>9780</c:v>
                </c:pt>
                <c:pt idx="1">
                  <c:v>41625</c:v>
                </c:pt>
                <c:pt idx="2">
                  <c:v>42580</c:v>
                </c:pt>
                <c:pt idx="3">
                  <c:v>900</c:v>
                </c:pt>
                <c:pt idx="4">
                  <c:v>2950</c:v>
                </c:pt>
                <c:pt idx="5">
                  <c:v>17300</c:v>
                </c:pt>
                <c:pt idx="6">
                  <c:v>8605</c:v>
                </c:pt>
                <c:pt idx="7">
                  <c:v>16080</c:v>
                </c:pt>
                <c:pt idx="8">
                  <c:v>25870</c:v>
                </c:pt>
                <c:pt idx="9">
                  <c:v>9435</c:v>
                </c:pt>
                <c:pt idx="10">
                  <c:v>42720</c:v>
                </c:pt>
                <c:pt idx="11">
                  <c:v>17925</c:v>
                </c:pt>
                <c:pt idx="12">
                  <c:v>64000</c:v>
                </c:pt>
                <c:pt idx="13">
                  <c:v>12350</c:v>
                </c:pt>
                <c:pt idx="14">
                  <c:v>24160</c:v>
                </c:pt>
                <c:pt idx="15">
                  <c:v>18645</c:v>
                </c:pt>
                <c:pt idx="16">
                  <c:v>43645</c:v>
                </c:pt>
                <c:pt idx="17">
                  <c:v>18865</c:v>
                </c:pt>
                <c:pt idx="18">
                  <c:v>4415</c:v>
                </c:pt>
              </c:numCache>
            </c:numRef>
          </c:val>
        </c:ser>
        <c:dLbls>
          <c:showLegendKey val="0"/>
          <c:showVal val="0"/>
          <c:showCatName val="0"/>
          <c:showSerName val="0"/>
          <c:showPercent val="0"/>
          <c:showBubbleSize val="0"/>
        </c:dLbls>
        <c:gapWidth val="182"/>
        <c:axId val="469968320"/>
        <c:axId val="469968880"/>
      </c:barChart>
      <c:catAx>
        <c:axId val="469968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968880"/>
        <c:crossesAt val="0"/>
        <c:auto val="1"/>
        <c:lblAlgn val="ctr"/>
        <c:lblOffset val="100"/>
        <c:noMultiLvlLbl val="0"/>
      </c:catAx>
      <c:valAx>
        <c:axId val="469968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968320"/>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628375389101428E-2"/>
          <c:y val="3.1481141864509891E-2"/>
          <c:w val="0.44781835205495607"/>
          <c:h val="0.89574015120277528"/>
        </c:manualLayout>
      </c:layout>
      <c:barChart>
        <c:barDir val="bar"/>
        <c:grouping val="clustered"/>
        <c:varyColors val="0"/>
        <c:ser>
          <c:idx val="0"/>
          <c:order val="0"/>
          <c:spPr>
            <a:solidFill>
              <a:schemeClr val="accent2"/>
            </a:solidFill>
            <a:ln>
              <a:solidFill>
                <a:schemeClr val="accent2"/>
              </a:solidFill>
            </a:ln>
            <a:effectLst/>
          </c:spPr>
          <c:invertIfNegative val="0"/>
          <c:dPt>
            <c:idx val="2"/>
            <c:invertIfNegative val="0"/>
            <c:bubble3D val="0"/>
            <c:spPr>
              <a:solidFill>
                <a:srgbClr val="0070C0"/>
              </a:solidFill>
              <a:ln>
                <a:solidFill>
                  <a:srgbClr val="0070C0"/>
                </a:solidFill>
              </a:ln>
              <a:effectLst/>
            </c:spPr>
          </c:dPt>
          <c:dPt>
            <c:idx val="5"/>
            <c:invertIfNegative val="0"/>
            <c:bubble3D val="0"/>
            <c:spPr>
              <a:solidFill>
                <a:srgbClr val="0070C0"/>
              </a:solidFill>
              <a:ln>
                <a:solidFill>
                  <a:srgbClr val="0070C0"/>
                </a:solidFill>
              </a:ln>
              <a:effectLst/>
            </c:spPr>
          </c:dPt>
          <c:dPt>
            <c:idx val="8"/>
            <c:invertIfNegative val="0"/>
            <c:bubble3D val="0"/>
            <c:spPr>
              <a:solidFill>
                <a:srgbClr val="0070C0"/>
              </a:solidFill>
              <a:ln>
                <a:solidFill>
                  <a:srgbClr val="0070C0"/>
                </a:solidFill>
              </a:ln>
              <a:effectLst/>
            </c:spPr>
          </c:dPt>
          <c:dPt>
            <c:idx val="10"/>
            <c:invertIfNegative val="0"/>
            <c:bubble3D val="0"/>
            <c:spPr>
              <a:solidFill>
                <a:srgbClr val="0070C0"/>
              </a:solidFill>
              <a:ln>
                <a:solidFill>
                  <a:srgbClr val="0070C0"/>
                </a:solidFill>
              </a:ln>
              <a:effectLst/>
            </c:spPr>
          </c:dPt>
          <c:dPt>
            <c:idx val="16"/>
            <c:invertIfNegative val="0"/>
            <c:bubble3D val="0"/>
            <c:spPr>
              <a:solidFill>
                <a:srgbClr val="FF0000"/>
              </a:solidFill>
              <a:ln>
                <a:solidFill>
                  <a:schemeClr val="accent2"/>
                </a:solidFill>
              </a:ln>
              <a:effectLst/>
            </c:spPr>
          </c:dPt>
          <c:cat>
            <c:strRef>
              <c:f>Sheet1!$A$2:$A$20</c:f>
              <c:strCache>
                <c:ptCount val="19"/>
                <c:pt idx="0">
                  <c:v>Medicine &amp; dentistry </c:v>
                </c:pt>
                <c:pt idx="1">
                  <c:v>Subjects allied to medicine </c:v>
                </c:pt>
                <c:pt idx="2">
                  <c:v>Biological sciences </c:v>
                </c:pt>
                <c:pt idx="3">
                  <c:v>Veterinary sciences </c:v>
                </c:pt>
                <c:pt idx="4">
                  <c:v>Agriculture &amp; related subjects </c:v>
                </c:pt>
                <c:pt idx="5">
                  <c:v>Physical sciences </c:v>
                </c:pt>
                <c:pt idx="6">
                  <c:v>Mathematical sciences </c:v>
                </c:pt>
                <c:pt idx="7">
                  <c:v>Computer sciences </c:v>
                </c:pt>
                <c:pt idx="8">
                  <c:v>Engineering &amp; technology </c:v>
                </c:pt>
                <c:pt idx="9">
                  <c:v>Architecture, building &amp; planning </c:v>
                </c:pt>
                <c:pt idx="10">
                  <c:v>Social studies </c:v>
                </c:pt>
                <c:pt idx="11">
                  <c:v>Law </c:v>
                </c:pt>
                <c:pt idx="12">
                  <c:v>Business &amp; administrative studies </c:v>
                </c:pt>
                <c:pt idx="13">
                  <c:v>Mass communications &amp; documentation </c:v>
                </c:pt>
                <c:pt idx="14">
                  <c:v>Languages </c:v>
                </c:pt>
                <c:pt idx="15">
                  <c:v>Historical &amp; philosophical studies </c:v>
                </c:pt>
                <c:pt idx="16">
                  <c:v>Creative arts &amp; design </c:v>
                </c:pt>
                <c:pt idx="17">
                  <c:v>Education </c:v>
                </c:pt>
                <c:pt idx="18">
                  <c:v>Combined </c:v>
                </c:pt>
              </c:strCache>
            </c:strRef>
          </c:cat>
          <c:val>
            <c:numRef>
              <c:f>Sheet1!$B$2:$B$20</c:f>
              <c:numCache>
                <c:formatCode>General</c:formatCode>
                <c:ptCount val="19"/>
                <c:pt idx="0">
                  <c:v>2050</c:v>
                </c:pt>
                <c:pt idx="1">
                  <c:v>1300</c:v>
                </c:pt>
                <c:pt idx="2">
                  <c:v>3190</c:v>
                </c:pt>
                <c:pt idx="3">
                  <c:v>60</c:v>
                </c:pt>
                <c:pt idx="4">
                  <c:v>190</c:v>
                </c:pt>
                <c:pt idx="5">
                  <c:v>2745</c:v>
                </c:pt>
                <c:pt idx="6">
                  <c:v>555</c:v>
                </c:pt>
                <c:pt idx="7">
                  <c:v>795</c:v>
                </c:pt>
                <c:pt idx="8">
                  <c:v>2835</c:v>
                </c:pt>
                <c:pt idx="9">
                  <c:v>295</c:v>
                </c:pt>
                <c:pt idx="10">
                  <c:v>1805</c:v>
                </c:pt>
                <c:pt idx="11">
                  <c:v>385</c:v>
                </c:pt>
                <c:pt idx="12">
                  <c:v>1070</c:v>
                </c:pt>
                <c:pt idx="13">
                  <c:v>155</c:v>
                </c:pt>
                <c:pt idx="14">
                  <c:v>1165</c:v>
                </c:pt>
                <c:pt idx="15">
                  <c:v>1235</c:v>
                </c:pt>
                <c:pt idx="16">
                  <c:v>610</c:v>
                </c:pt>
                <c:pt idx="17">
                  <c:v>790</c:v>
                </c:pt>
                <c:pt idx="18">
                  <c:v>5</c:v>
                </c:pt>
              </c:numCache>
            </c:numRef>
          </c:val>
        </c:ser>
        <c:dLbls>
          <c:showLegendKey val="0"/>
          <c:showVal val="0"/>
          <c:showCatName val="0"/>
          <c:showSerName val="0"/>
          <c:showPercent val="0"/>
          <c:showBubbleSize val="0"/>
        </c:dLbls>
        <c:gapWidth val="182"/>
        <c:axId val="469971120"/>
        <c:axId val="469971680"/>
      </c:barChart>
      <c:catAx>
        <c:axId val="469971120"/>
        <c:scaling>
          <c:orientation val="minMax"/>
        </c:scaling>
        <c:delete val="1"/>
        <c:axPos val="l"/>
        <c:numFmt formatCode="General" sourceLinked="1"/>
        <c:majorTickMark val="none"/>
        <c:minorTickMark val="none"/>
        <c:tickLblPos val="nextTo"/>
        <c:crossAx val="469971680"/>
        <c:crosses val="autoZero"/>
        <c:auto val="1"/>
        <c:lblAlgn val="ctr"/>
        <c:lblOffset val="100"/>
        <c:noMultiLvlLbl val="0"/>
      </c:catAx>
      <c:valAx>
        <c:axId val="469971680"/>
        <c:scaling>
          <c:orientation val="minMax"/>
        </c:scaling>
        <c:delete val="1"/>
        <c:axPos val="b"/>
        <c:majorGridlines>
          <c:spPr>
            <a:ln w="9525" cap="flat" cmpd="sng" algn="ctr">
              <a:solidFill>
                <a:srgbClr val="333399"/>
              </a:solidFill>
              <a:round/>
            </a:ln>
            <a:effectLst/>
          </c:spPr>
        </c:majorGridlines>
        <c:numFmt formatCode="0.00" sourceLinked="0"/>
        <c:majorTickMark val="none"/>
        <c:minorTickMark val="none"/>
        <c:tickLblPos val="nextTo"/>
        <c:crossAx val="46997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Subject group total, 1976-2005, </a:t>
            </a:r>
            <a:r>
              <a:rPr lang="en-GB" dirty="0" smtClean="0"/>
              <a:t>ADIT</a:t>
            </a: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39480354745726"/>
          <c:y val="9.7073705921503439E-2"/>
          <c:w val="0.80228881598624779"/>
          <c:h val="0.8187125131858225"/>
        </c:manualLayout>
      </c:layout>
      <c:barChart>
        <c:barDir val="bar"/>
        <c:grouping val="clustered"/>
        <c:varyColors val="0"/>
        <c:ser>
          <c:idx val="0"/>
          <c:order val="0"/>
          <c:tx>
            <c:strRef>
              <c:f>Sheet1!$A$2</c:f>
              <c:strCache>
                <c:ptCount val="1"/>
                <c:pt idx="0">
                  <c:v>Subject group total</c:v>
                </c:pt>
              </c:strCache>
            </c:strRef>
          </c:tx>
          <c:spPr>
            <a:solidFill>
              <a:prstClr val="black"/>
            </a:solidFill>
            <a:ln>
              <a:solidFill>
                <a:prstClr val="black"/>
              </a:solidFill>
            </a:ln>
            <a:effectLst/>
          </c:spPr>
          <c:invertIfNegative val="0"/>
          <c:cat>
            <c:strRef>
              <c:f>Sheet1!$B$1:$I$1</c:f>
              <c:strCache>
                <c:ptCount val="8"/>
                <c:pt idx="0">
                  <c:v>Architecture</c:v>
                </c:pt>
                <c:pt idx="1">
                  <c:v>Craft</c:v>
                </c:pt>
                <c:pt idx="2">
                  <c:v>Design subjects</c:v>
                </c:pt>
                <c:pt idx="3">
                  <c:v>Fine art</c:v>
                </c:pt>
                <c:pt idx="4">
                  <c:v>Photo/film</c:v>
                </c:pt>
                <c:pt idx="5">
                  <c:v>Textiles/fashion</c:v>
                </c:pt>
                <c:pt idx="6">
                  <c:v>Vis com </c:v>
                </c:pt>
                <c:pt idx="7">
                  <c:v>Creative art &amp;des other</c:v>
                </c:pt>
              </c:strCache>
            </c:strRef>
          </c:cat>
          <c:val>
            <c:numRef>
              <c:f>Sheet1!$B$2:$I$2</c:f>
              <c:numCache>
                <c:formatCode>General</c:formatCode>
                <c:ptCount val="8"/>
                <c:pt idx="0">
                  <c:v>81</c:v>
                </c:pt>
                <c:pt idx="1">
                  <c:v>16</c:v>
                </c:pt>
                <c:pt idx="2">
                  <c:v>67</c:v>
                </c:pt>
                <c:pt idx="3">
                  <c:v>148</c:v>
                </c:pt>
                <c:pt idx="4">
                  <c:v>21</c:v>
                </c:pt>
                <c:pt idx="5">
                  <c:v>32</c:v>
                </c:pt>
                <c:pt idx="6">
                  <c:v>20</c:v>
                </c:pt>
                <c:pt idx="7">
                  <c:v>21</c:v>
                </c:pt>
              </c:numCache>
            </c:numRef>
          </c:val>
        </c:ser>
        <c:dLbls>
          <c:showLegendKey val="0"/>
          <c:showVal val="0"/>
          <c:showCatName val="0"/>
          <c:showSerName val="0"/>
          <c:showPercent val="0"/>
          <c:showBubbleSize val="0"/>
        </c:dLbls>
        <c:gapWidth val="182"/>
        <c:axId val="471949888"/>
        <c:axId val="471950448"/>
      </c:barChart>
      <c:catAx>
        <c:axId val="471949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950448"/>
        <c:crosses val="autoZero"/>
        <c:auto val="1"/>
        <c:lblAlgn val="ctr"/>
        <c:lblOffset val="100"/>
        <c:noMultiLvlLbl val="0"/>
      </c:catAx>
      <c:valAx>
        <c:axId val="471950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94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art &amp; craft PhD theses 2008-2012 by Dewey</a:t>
            </a:r>
            <a:r>
              <a:rPr lang="en-GB" baseline="0"/>
              <a:t> category</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prstClr val="black"/>
            </a:solidFill>
            <a:ln>
              <a:solidFill>
                <a:prstClr val="black"/>
              </a:solidFill>
            </a:ln>
            <a:effectLst/>
          </c:spPr>
          <c:invertIfNegative val="0"/>
          <c:cat>
            <c:strRef>
              <c:f>Sheet1!$B$1:$B$20</c:f>
              <c:strCache>
                <c:ptCount val="20"/>
                <c:pt idx="0">
                  <c:v>philosophy and theory of fine and decorative arts  </c:v>
                </c:pt>
                <c:pt idx="1">
                  <c:v>miscellany of fine and decorative arts  </c:v>
                </c:pt>
                <c:pt idx="2">
                  <c:v>special topics in fine and decorative arts  </c:v>
                </c:pt>
                <c:pt idx="3">
                  <c:v>education, research, related topics of fine and decorative arts  </c:v>
                </c:pt>
                <c:pt idx="4">
                  <c:v>galleries, museums, private collections of fine and decorative arts  </c:v>
                </c:pt>
                <c:pt idx="5">
                  <c:v>sculture and related arts  </c:v>
                </c:pt>
                <c:pt idx="6">
                  <c:v>sculpture  </c:v>
                </c:pt>
                <c:pt idx="7">
                  <c:v>other plastic arts  </c:v>
                </c:pt>
                <c:pt idx="8">
                  <c:v>ceramic arts  </c:v>
                </c:pt>
                <c:pt idx="9">
                  <c:v>art metalwork  </c:v>
                </c:pt>
                <c:pt idx="10">
                  <c:v>graphic arts  </c:v>
                </c:pt>
                <c:pt idx="11">
                  <c:v>drawing  </c:v>
                </c:pt>
                <c:pt idx="12">
                  <c:v>decorative arts  </c:v>
                </c:pt>
                <c:pt idx="13">
                  <c:v>textile arts  </c:v>
                </c:pt>
                <c:pt idx="14">
                  <c:v>glass  </c:v>
                </c:pt>
                <c:pt idx="15">
                  <c:v>painting  </c:v>
                </c:pt>
                <c:pt idx="16">
                  <c:v>techniques, procedures, apparatus, equipment, materials, forms  </c:v>
                </c:pt>
                <c:pt idx="17">
                  <c:v>iconography  </c:v>
                </c:pt>
                <c:pt idx="18">
                  <c:v>1900-1999  </c:v>
                </c:pt>
                <c:pt idx="19">
                  <c:v>prints  </c:v>
                </c:pt>
              </c:strCache>
            </c:strRef>
          </c:cat>
          <c:val>
            <c:numRef>
              <c:f>Sheet1!$C$1:$C$20</c:f>
              <c:numCache>
                <c:formatCode>General</c:formatCode>
                <c:ptCount val="20"/>
                <c:pt idx="0">
                  <c:v>14</c:v>
                </c:pt>
                <c:pt idx="1">
                  <c:v>4</c:v>
                </c:pt>
                <c:pt idx="2">
                  <c:v>10</c:v>
                </c:pt>
                <c:pt idx="3">
                  <c:v>64</c:v>
                </c:pt>
                <c:pt idx="4">
                  <c:v>470</c:v>
                </c:pt>
                <c:pt idx="5">
                  <c:v>6</c:v>
                </c:pt>
                <c:pt idx="6">
                  <c:v>3</c:v>
                </c:pt>
                <c:pt idx="7">
                  <c:v>2</c:v>
                </c:pt>
                <c:pt idx="8">
                  <c:v>11</c:v>
                </c:pt>
                <c:pt idx="9">
                  <c:v>3</c:v>
                </c:pt>
                <c:pt idx="10">
                  <c:v>1</c:v>
                </c:pt>
                <c:pt idx="11">
                  <c:v>17</c:v>
                </c:pt>
                <c:pt idx="12">
                  <c:v>15</c:v>
                </c:pt>
                <c:pt idx="13">
                  <c:v>8</c:v>
                </c:pt>
                <c:pt idx="14">
                  <c:v>2</c:v>
                </c:pt>
                <c:pt idx="15">
                  <c:v>4</c:v>
                </c:pt>
                <c:pt idx="16">
                  <c:v>2</c:v>
                </c:pt>
                <c:pt idx="17">
                  <c:v>2</c:v>
                </c:pt>
                <c:pt idx="18">
                  <c:v>1</c:v>
                </c:pt>
                <c:pt idx="19">
                  <c:v>1</c:v>
                </c:pt>
              </c:numCache>
            </c:numRef>
          </c:val>
        </c:ser>
        <c:dLbls>
          <c:showLegendKey val="0"/>
          <c:showVal val="0"/>
          <c:showCatName val="0"/>
          <c:showSerName val="0"/>
          <c:showPercent val="0"/>
          <c:showBubbleSize val="0"/>
        </c:dLbls>
        <c:gapWidth val="182"/>
        <c:axId val="471952688"/>
        <c:axId val="471953248"/>
      </c:barChart>
      <c:catAx>
        <c:axId val="47195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953248"/>
        <c:crosses val="autoZero"/>
        <c:auto val="1"/>
        <c:lblAlgn val="ctr"/>
        <c:lblOffset val="100"/>
        <c:noMultiLvlLbl val="0"/>
      </c:catAx>
      <c:valAx>
        <c:axId val="471953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95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0.51214</cdr:x>
      <cdr:y>0.22951</cdr:y>
    </cdr:from>
    <cdr:to>
      <cdr:x>0.6585</cdr:x>
      <cdr:y>0.54098</cdr:y>
    </cdr:to>
    <cdr:sp macro="" textlink="">
      <cdr:nvSpPr>
        <cdr:cNvPr id="2" name="Straight Arrow Connector 1"/>
        <cdr:cNvSpPr/>
      </cdr:nvSpPr>
      <cdr:spPr bwMode="auto">
        <a:xfrm xmlns:a="http://schemas.openxmlformats.org/drawingml/2006/main" flipH="1">
          <a:off x="2267743" y="1008112"/>
          <a:ext cx="648072" cy="1368152"/>
        </a:xfrm>
        <a:prstGeom xmlns:a="http://schemas.openxmlformats.org/drawingml/2006/main" prst="straightConnector1">
          <a:avLst/>
        </a:prstGeom>
        <a:solidFill xmlns:a="http://schemas.openxmlformats.org/drawingml/2006/main">
          <a:srgbClr val="BBE0E3"/>
        </a:solidFill>
        <a:ln xmlns:a="http://schemas.openxmlformats.org/drawingml/2006/main" w="25400" cap="flat" cmpd="sng" algn="ctr">
          <a:solidFill>
            <a:srgbClr val="FF0000"/>
          </a:solidFill>
          <a:prstDash val="solid"/>
          <a:round/>
          <a:headEnd type="none" w="med" len="med"/>
          <a:tailEnd type="arrow"/>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0.57353</cdr:x>
      <cdr:y>0.2445</cdr:y>
    </cdr:from>
    <cdr:to>
      <cdr:x>0.67647</cdr:x>
      <cdr:y>0.50258</cdr:y>
    </cdr:to>
    <cdr:sp macro="" textlink="">
      <cdr:nvSpPr>
        <cdr:cNvPr id="3" name="Straight Arrow Connector 2"/>
        <cdr:cNvSpPr/>
      </cdr:nvSpPr>
      <cdr:spPr bwMode="auto">
        <a:xfrm xmlns:a="http://schemas.openxmlformats.org/drawingml/2006/main" flipH="1">
          <a:off x="2808312" y="1296144"/>
          <a:ext cx="504056" cy="1368152"/>
        </a:xfrm>
        <a:prstGeom xmlns:a="http://schemas.openxmlformats.org/drawingml/2006/main" prst="straightConnector1">
          <a:avLst/>
        </a:prstGeom>
        <a:solidFill xmlns:a="http://schemas.openxmlformats.org/drawingml/2006/main">
          <a:schemeClr val="accent1"/>
        </a:solidFill>
        <a:ln xmlns:a="http://schemas.openxmlformats.org/drawingml/2006/main" w="25400" cap="flat" cmpd="sng" algn="ctr">
          <a:solidFill>
            <a:srgbClr val="FF0000"/>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8BFD4BAB-AFD3-4E40-B4C3-A4945F01298D}" type="datetimeFigureOut">
              <a:rPr lang="en-GB" smtClean="0"/>
              <a:t>19/05/2016</a:t>
            </a:fld>
            <a:endParaRPr lang="en-GB"/>
          </a:p>
        </p:txBody>
      </p:sp>
      <p:sp>
        <p:nvSpPr>
          <p:cNvPr id="4" name="Footer Placeholder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FDBFBCEF-5AF1-475B-8A62-E4CDAE1CCCE0}" type="slidenum">
              <a:rPr lang="en-GB" smtClean="0"/>
              <a:t>‹#›</a:t>
            </a:fld>
            <a:endParaRPr lang="en-GB"/>
          </a:p>
        </p:txBody>
      </p:sp>
    </p:spTree>
    <p:extLst>
      <p:ext uri="{BB962C8B-B14F-4D97-AF65-F5344CB8AC3E}">
        <p14:creationId xmlns:p14="http://schemas.microsoft.com/office/powerpoint/2010/main" val="4073694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66503DB3-EE2F-4A09-8705-659AF4EA9C9B}" type="datetimeFigureOut">
              <a:rPr lang="en-GB" smtClean="0"/>
              <a:t>19/05/2016</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3A5607A-D23F-4635-97F3-6BFBDA966073}" type="slidenum">
              <a:rPr lang="en-GB" smtClean="0"/>
              <a:t>‹#›</a:t>
            </a:fld>
            <a:endParaRPr lang="en-GB"/>
          </a:p>
        </p:txBody>
      </p:sp>
    </p:spTree>
    <p:extLst>
      <p:ext uri="{BB962C8B-B14F-4D97-AF65-F5344CB8AC3E}">
        <p14:creationId xmlns:p14="http://schemas.microsoft.com/office/powerpoint/2010/main" val="352770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gentaconnect.com/content/beech/spp;jsessionid=j2jn0g1sw80n.alic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ingentaconnect.com/content/beech;jsessionid=j2jn0g1sw80n.alic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ethos.bl.uk/OrderDetails.do?did=81&amp;uin=uk.bl.ethos.613818"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ethos.bl.uk/OrderDetails.do?did=90&amp;uin=uk.bl.ethos.310456" TargetMode="External"/><Relationship Id="rId5" Type="http://schemas.openxmlformats.org/officeDocument/2006/relationships/hyperlink" Target="http://ethos.bl.uk/OrderDetails.do?did=51&amp;uin=uk.bl.ethos.363138" TargetMode="External"/><Relationship Id="rId4" Type="http://schemas.openxmlformats.org/officeDocument/2006/relationships/hyperlink" Target="http://ethos.bl.uk/OrderDetails.do?did=173&amp;uin=uk.bl.ethos.37094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ologna-bergen2005.no/Docs/00-Main_doc/880918_Magna_Charta_Universitatum.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ond.vlaanderen.be/hogeronderwijs/bologna/documents/MDC/SORBONNE_DECLARATION1.pdf"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phddesigncrit.info/"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c.europa.eu/education/higher-education/agenda_en.htm#doc"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c.europa.eu/education/higher-education/bologna_en.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indu.com/edu/2008/11/10/stories/2008111050090500.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387350"/>
            <a:ext cx="6011863" cy="3382963"/>
          </a:xfrm>
        </p:spPr>
      </p:sp>
      <p:sp>
        <p:nvSpPr>
          <p:cNvPr id="3" name="Notes Placeholder 2"/>
          <p:cNvSpPr>
            <a:spLocks noGrp="1"/>
          </p:cNvSpPr>
          <p:nvPr>
            <p:ph type="body" idx="1"/>
          </p:nvPr>
        </p:nvSpPr>
        <p:spPr>
          <a:xfrm>
            <a:off x="438150" y="3769892"/>
            <a:ext cx="6011863" cy="5747654"/>
          </a:xfrm>
        </p:spPr>
        <p:txBody>
          <a:bodyPr/>
          <a:lstStyle/>
          <a:p>
            <a:r>
              <a:rPr lang="en-US" sz="1300" dirty="0"/>
              <a:t> The role of the university within cultural, economic and social systems varies for different stakeholders. For many, the desire to pass on knowledge to future generations is implicit in their motivations. There is also a driver to discover anew, to research, to innovate, to make better sense of the world around us. Both provide a site for </a:t>
            </a:r>
            <a:r>
              <a:rPr lang="en-US" sz="1300" dirty="0" err="1"/>
              <a:t>scrutinising</a:t>
            </a:r>
            <a:r>
              <a:rPr lang="en-US" sz="1300" dirty="0"/>
              <a:t> how knowledge and creativity interact and for seeing how the practices of different disciplines yield new knowledge. This presentation gives an account of my quest to make sense of the field I inhabit, that of the visual arts and design.</a:t>
            </a:r>
            <a:endParaRPr lang="en-GB" sz="1300" dirty="0"/>
          </a:p>
          <a:p>
            <a:r>
              <a:rPr lang="en-US" sz="1300" dirty="0"/>
              <a:t> </a:t>
            </a:r>
            <a:endParaRPr lang="en-GB" sz="1300" dirty="0"/>
          </a:p>
          <a:p>
            <a:r>
              <a:rPr lang="en-US" sz="1300" dirty="0"/>
              <a:t>The starting point for me as a young academic responsible for an undergraduate </a:t>
            </a:r>
            <a:r>
              <a:rPr lang="en-US" sz="1300" dirty="0" err="1"/>
              <a:t>programme</a:t>
            </a:r>
            <a:r>
              <a:rPr lang="en-US" sz="1300" dirty="0"/>
              <a:t> was 'what do we need to know'? I saw conflicting arguments about the role of knowledge in creative practice</a:t>
            </a:r>
            <a:r>
              <a:rPr lang="en-US" sz="1300" dirty="0" smtClean="0"/>
              <a:t>.</a:t>
            </a:r>
          </a:p>
          <a:p>
            <a:r>
              <a:rPr lang="en-US" sz="1300" dirty="0" smtClean="0"/>
              <a:t> </a:t>
            </a:r>
            <a:r>
              <a:rPr lang="en-US" sz="1300" dirty="0" smtClean="0"/>
              <a:t>I will start by covering some of the perspectives </a:t>
            </a:r>
            <a:r>
              <a:rPr lang="en-US" sz="1300" u="sng" dirty="0" smtClean="0"/>
              <a:t>on what universities are for </a:t>
            </a:r>
            <a:r>
              <a:rPr lang="en-US" sz="1300" dirty="0" smtClean="0"/>
              <a:t>from other</a:t>
            </a:r>
            <a:r>
              <a:rPr lang="en-US" sz="1300" baseline="0" dirty="0" smtClean="0"/>
              <a:t> parts of the world</a:t>
            </a:r>
          </a:p>
          <a:p>
            <a:r>
              <a:rPr lang="en-US" sz="1300" baseline="0" dirty="0" smtClean="0"/>
              <a:t>I’ll then look at some </a:t>
            </a:r>
            <a:r>
              <a:rPr lang="en-US" sz="1300" u="sng" baseline="0" dirty="0" smtClean="0"/>
              <a:t>definitions of research </a:t>
            </a:r>
            <a:r>
              <a:rPr lang="en-US" sz="1300" i="0" dirty="0" smtClean="0">
                <a:solidFill>
                  <a:schemeClr val="accent1"/>
                </a:solidFill>
              </a:rPr>
              <a:t>Followed</a:t>
            </a:r>
            <a:r>
              <a:rPr lang="en-US" sz="1300" i="0" baseline="0" dirty="0" smtClean="0">
                <a:solidFill>
                  <a:schemeClr val="accent1"/>
                </a:solidFill>
              </a:rPr>
              <a:t> by</a:t>
            </a:r>
            <a:r>
              <a:rPr lang="en-US" sz="1300" i="0" dirty="0" smtClean="0">
                <a:solidFill>
                  <a:schemeClr val="accent1"/>
                </a:solidFill>
              </a:rPr>
              <a:t> </a:t>
            </a:r>
            <a:r>
              <a:rPr lang="en-US" sz="1300" i="0" dirty="0">
                <a:solidFill>
                  <a:schemeClr val="accent1"/>
                </a:solidFill>
              </a:rPr>
              <a:t>a brief summary of </a:t>
            </a:r>
            <a:r>
              <a:rPr lang="en-US" sz="1300" i="0" u="sng" dirty="0">
                <a:solidFill>
                  <a:schemeClr val="accent1"/>
                </a:solidFill>
              </a:rPr>
              <a:t>what creativity literature tells us </a:t>
            </a:r>
            <a:r>
              <a:rPr lang="en-US" sz="1300" i="0" dirty="0">
                <a:solidFill>
                  <a:schemeClr val="accent1"/>
                </a:solidFill>
              </a:rPr>
              <a:t>about the role of knowledge, </a:t>
            </a:r>
            <a:endParaRPr lang="en-US" sz="1300" i="0" dirty="0" smtClean="0">
              <a:solidFill>
                <a:schemeClr val="accent1"/>
              </a:solidFill>
            </a:endParaRPr>
          </a:p>
          <a:p>
            <a:r>
              <a:rPr lang="en-US" sz="1300" i="0" dirty="0" smtClean="0">
                <a:solidFill>
                  <a:schemeClr val="accent1"/>
                </a:solidFill>
              </a:rPr>
              <a:t>I </a:t>
            </a:r>
            <a:r>
              <a:rPr lang="en-US" sz="1300" i="0" dirty="0">
                <a:solidFill>
                  <a:schemeClr val="accent1"/>
                </a:solidFill>
              </a:rPr>
              <a:t>will look at how we can use records of what we have done in the field to further understand the context for our work. </a:t>
            </a:r>
            <a:endParaRPr lang="en-GB" sz="1300" i="0" dirty="0">
              <a:solidFill>
                <a:schemeClr val="accent1"/>
              </a:solidFill>
            </a:endParaRPr>
          </a:p>
          <a:p>
            <a:r>
              <a:rPr lang="en-US" sz="1300" i="1" dirty="0">
                <a:solidFill>
                  <a:schemeClr val="accent1"/>
                </a:solidFill>
              </a:rPr>
              <a:t> </a:t>
            </a:r>
            <a:endParaRPr lang="en-GB" sz="1300" i="1" dirty="0">
              <a:solidFill>
                <a:schemeClr val="accent1"/>
              </a:solidFill>
            </a:endParaRPr>
          </a:p>
        </p:txBody>
      </p:sp>
      <p:sp>
        <p:nvSpPr>
          <p:cNvPr id="4" name="Slide Number Placeholder 3"/>
          <p:cNvSpPr>
            <a:spLocks noGrp="1"/>
          </p:cNvSpPr>
          <p:nvPr>
            <p:ph type="sldNum" sz="quarter" idx="10"/>
          </p:nvPr>
        </p:nvSpPr>
        <p:spPr/>
        <p:txBody>
          <a:bodyPr/>
          <a:lstStyle/>
          <a:p>
            <a:fld id="{33A5607A-D23F-4635-97F3-6BFBDA966073}" type="slidenum">
              <a:rPr lang="en-GB" smtClean="0"/>
              <a:t>1</a:t>
            </a:fld>
            <a:endParaRPr lang="en-GB"/>
          </a:p>
        </p:txBody>
      </p:sp>
    </p:spTree>
    <p:extLst>
      <p:ext uri="{BB962C8B-B14F-4D97-AF65-F5344CB8AC3E}">
        <p14:creationId xmlns:p14="http://schemas.microsoft.com/office/powerpoint/2010/main" val="24937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3144E9E3-8432-4BCF-A6AB-F00B9EF7E0FA}" type="slidenum">
              <a:rPr lang="en-GB" altLang="en-US" sz="1300">
                <a:solidFill>
                  <a:schemeClr val="tx1"/>
                </a:solidFill>
                <a:latin typeface="Arial" panose="020B0604020202020204" pitchFamily="34" charset="0"/>
              </a:rPr>
              <a:pPr/>
              <a:t>10</a:t>
            </a:fld>
            <a:endParaRPr lang="en-GB" altLang="en-US" sz="1300">
              <a:solidFill>
                <a:schemeClr val="tx1"/>
              </a:solidFill>
              <a:latin typeface="Arial" panose="020B0604020202020204" pitchFamily="34"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And across to the USA – scientific and technological breakthroughs.. A raison </a:t>
            </a:r>
            <a:r>
              <a:rPr lang="en-GB" altLang="en-US" dirty="0" err="1" smtClean="0">
                <a:latin typeface="Arial" panose="020B0604020202020204" pitchFamily="34" charset="0"/>
              </a:rPr>
              <a:t>d’etre</a:t>
            </a:r>
            <a:r>
              <a:rPr lang="en-GB" altLang="en-US" dirty="0" smtClean="0">
                <a:latin typeface="Arial" panose="020B0604020202020204" pitchFamily="34" charset="0"/>
              </a:rPr>
              <a:t> to ask questions and solve problems,</a:t>
            </a:r>
          </a:p>
          <a:p>
            <a:pPr eaLnBrk="1" hangingPunct="1"/>
            <a:r>
              <a:rPr lang="en-GB" altLang="en-US" dirty="0" smtClean="0">
                <a:latin typeface="Arial" panose="020B0604020202020204" pitchFamily="34" charset="0"/>
              </a:rPr>
              <a:t>Applied to real world problems every day</a:t>
            </a:r>
          </a:p>
          <a:p>
            <a:pPr eaLnBrk="1" hangingPunct="1"/>
            <a:r>
              <a:rPr lang="en-GB" altLang="en-US" dirty="0" smtClean="0">
                <a:latin typeface="Arial" panose="020B0604020202020204" pitchFamily="34" charset="0"/>
              </a:rPr>
              <a:t>Training new generations of leaders in all fields</a:t>
            </a:r>
          </a:p>
          <a:p>
            <a:pPr eaLnBrk="1" hangingPunct="1"/>
            <a:endParaRPr lang="en-GB" altLang="en-US" b="1" dirty="0">
              <a:latin typeface="Arial" panose="020B0604020202020204" pitchFamily="34" charset="0"/>
            </a:endParaRPr>
          </a:p>
          <a:p>
            <a:pPr eaLnBrk="1" hangingPunct="1"/>
            <a:r>
              <a:rPr lang="en-GB" altLang="en-US" b="1" i="1" dirty="0" smtClean="0">
                <a:latin typeface="Arial" panose="020B0604020202020204" pitchFamily="34" charset="0"/>
              </a:rPr>
              <a:t>AMERICA'S </a:t>
            </a:r>
            <a:r>
              <a:rPr lang="en-GB" altLang="en-US" b="1" i="1" dirty="0" smtClean="0">
                <a:latin typeface="Arial" panose="020B0604020202020204" pitchFamily="34" charset="0"/>
              </a:rPr>
              <a:t>RESEARCH UNIVERSITIES:</a:t>
            </a:r>
          </a:p>
          <a:p>
            <a:pPr eaLnBrk="1" hangingPunct="1"/>
            <a:r>
              <a:rPr lang="en-GB" altLang="en-US" b="1" i="1" dirty="0" smtClean="0">
                <a:latin typeface="Arial" panose="020B0604020202020204" pitchFamily="34" charset="0"/>
              </a:rPr>
              <a:t>INSTITUTIONS IN SERVICE TO THE NATION</a:t>
            </a:r>
          </a:p>
          <a:p>
            <a:pPr eaLnBrk="1" hangingPunct="1"/>
            <a:r>
              <a:rPr lang="en-GB" altLang="en-US" i="1" dirty="0" smtClean="0">
                <a:latin typeface="Arial" panose="020B0604020202020204" pitchFamily="34" charset="0"/>
              </a:rPr>
              <a:t>"If we are to remain preeminent in transforming knowledge into economic value,</a:t>
            </a:r>
          </a:p>
          <a:p>
            <a:pPr eaLnBrk="1" hangingPunct="1"/>
            <a:r>
              <a:rPr lang="en-GB" altLang="en-US" i="1" dirty="0" smtClean="0">
                <a:latin typeface="Arial" panose="020B0604020202020204" pitchFamily="34" charset="0"/>
              </a:rPr>
              <a:t>America's system of higher education must remain the world's leader in generating</a:t>
            </a:r>
          </a:p>
          <a:p>
            <a:pPr eaLnBrk="1" hangingPunct="1"/>
            <a:r>
              <a:rPr lang="en-GB" altLang="en-US" i="1" dirty="0" smtClean="0">
                <a:latin typeface="Arial" panose="020B0604020202020204" pitchFamily="34" charset="0"/>
              </a:rPr>
              <a:t>scientific and technological breakthroughs and in meeting the challenge to educate</a:t>
            </a:r>
          </a:p>
          <a:p>
            <a:pPr marL="0" marR="0" lvl="1" indent="0" algn="l" defTabSz="914400" rtl="0" eaLnBrk="1" fontAlgn="auto" latinLnBrk="0" hangingPunct="1">
              <a:lnSpc>
                <a:spcPct val="100000"/>
              </a:lnSpc>
              <a:spcBef>
                <a:spcPts val="0"/>
              </a:spcBef>
              <a:spcAft>
                <a:spcPts val="0"/>
              </a:spcAft>
              <a:buClrTx/>
              <a:buSzTx/>
              <a:buFontTx/>
              <a:buNone/>
              <a:tabLst/>
              <a:defRPr/>
            </a:pPr>
            <a:r>
              <a:rPr lang="en-GB" altLang="en-US" i="1" dirty="0" smtClean="0">
                <a:latin typeface="Arial" panose="020B0604020202020204" pitchFamily="34" charset="0"/>
              </a:rPr>
              <a:t>workers.</a:t>
            </a:r>
            <a:r>
              <a:rPr lang="ja-JP" altLang="en-GB" sz="1400" i="1" dirty="0" smtClean="0">
                <a:latin typeface="Arial" panose="020B0604020202020204" pitchFamily="34" charset="0"/>
              </a:rPr>
              <a:t>“ </a:t>
            </a:r>
            <a:r>
              <a:rPr lang="en-GB" altLang="ja-JP" sz="1400" i="1" dirty="0" smtClean="0"/>
              <a:t>(Federal Reserve Board Chairman Alan Greenspan, February 16, 1999) </a:t>
            </a:r>
          </a:p>
          <a:p>
            <a:pPr eaLnBrk="1" hangingPunct="1"/>
            <a:endParaRPr lang="en-GB" altLang="ja-JP" i="1" dirty="0" smtClean="0">
              <a:latin typeface="Arial" panose="020B0604020202020204" pitchFamily="34" charset="0"/>
            </a:endParaRPr>
          </a:p>
          <a:p>
            <a:pPr eaLnBrk="1" hangingPunct="1"/>
            <a:endParaRPr lang="en-GB" altLang="en-US" i="1" dirty="0" smtClean="0">
              <a:latin typeface="Arial" panose="020B0604020202020204" pitchFamily="34" charset="0"/>
            </a:endParaRPr>
          </a:p>
          <a:p>
            <a:pPr eaLnBrk="1" hangingPunct="1"/>
            <a:r>
              <a:rPr lang="en-GB" altLang="en-US" i="1" dirty="0" smtClean="0">
                <a:latin typeface="Arial" panose="020B0604020202020204" pitchFamily="34" charset="0"/>
              </a:rPr>
              <a:t> </a:t>
            </a:r>
            <a:endParaRPr lang="en-GB" altLang="en-US" i="1" dirty="0" smtClean="0">
              <a:latin typeface="Arial" panose="020B0604020202020204" pitchFamily="34" charset="0"/>
            </a:endParaRPr>
          </a:p>
        </p:txBody>
      </p:sp>
    </p:spTree>
    <p:extLst>
      <p:ext uri="{BB962C8B-B14F-4D97-AF65-F5344CB8AC3E}">
        <p14:creationId xmlns:p14="http://schemas.microsoft.com/office/powerpoint/2010/main" val="272539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9EECAC00-65A3-47FE-911D-7E9AAE9FC84F}" type="slidenum">
              <a:rPr lang="en-GB" altLang="en-US" sz="1300">
                <a:solidFill>
                  <a:schemeClr val="tx1"/>
                </a:solidFill>
                <a:latin typeface="Arial" panose="020B0604020202020204" pitchFamily="34" charset="0"/>
              </a:rPr>
              <a:pPr/>
              <a:t>11</a:t>
            </a:fld>
            <a:endParaRPr lang="en-GB" altLang="en-US" sz="1300">
              <a:solidFill>
                <a:schemeClr val="tx1"/>
              </a:solidFill>
              <a:latin typeface="Arial" panose="020B0604020202020204" pitchFamily="34" charset="0"/>
            </a:endParaRPr>
          </a:p>
        </p:txBody>
      </p:sp>
      <p:sp>
        <p:nvSpPr>
          <p:cNvPr id="67586" name="Rectangle 2"/>
          <p:cNvSpPr>
            <a:spLocks noGrp="1" noRot="1" noChangeAspect="1" noChangeArrowheads="1" noTextEdit="1"/>
          </p:cNvSpPr>
          <p:nvPr>
            <p:ph type="sldImg"/>
          </p:nvPr>
        </p:nvSpPr>
        <p:spPr>
          <a:xfrm>
            <a:off x="439738" y="372644"/>
            <a:ext cx="6008687" cy="3381375"/>
          </a:xfrm>
          <a:ln/>
        </p:spPr>
      </p:sp>
      <p:sp>
        <p:nvSpPr>
          <p:cNvPr id="67587" name="Rectangle 3"/>
          <p:cNvSpPr>
            <a:spLocks noGrp="1" noChangeArrowheads="1"/>
          </p:cNvSpPr>
          <p:nvPr>
            <p:ph type="body" idx="1"/>
          </p:nvPr>
        </p:nvSpPr>
        <p:spPr>
          <a:xfrm>
            <a:off x="439737" y="3754020"/>
            <a:ext cx="6150843" cy="61138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rPr>
              <a:t>There is  classification of US universities that describes ‘institutional diversity’ – through identifying who does doctoral work and levels of research activity. A bit like the RAE/REF system here.</a:t>
            </a:r>
            <a:endParaRPr lang="en-GB" altLang="en-US" dirty="0">
              <a:latin typeface="Arial" panose="020B0604020202020204" pitchFamily="34" charset="0"/>
            </a:endParaRPr>
          </a:p>
          <a:p>
            <a:r>
              <a:rPr lang="en-GB" altLang="en-US" dirty="0" smtClean="0">
                <a:latin typeface="Arial" panose="020B0604020202020204" pitchFamily="34" charset="0"/>
              </a:rPr>
              <a:t>But interesting to note that  American </a:t>
            </a:r>
            <a:r>
              <a:rPr lang="en-GB" altLang="en-US" dirty="0">
                <a:latin typeface="Arial" panose="020B0604020202020204" pitchFamily="34" charset="0"/>
              </a:rPr>
              <a:t>research universities had a long history of shaping the rate, direction and character of technological change in industry, influenced by an array of uncoordinated (</a:t>
            </a:r>
            <a:r>
              <a:rPr lang="en-GB" altLang="en-US" dirty="0" err="1">
                <a:latin typeface="Arial" panose="020B0604020202020204" pitchFamily="34" charset="0"/>
              </a:rPr>
              <a:t>defense</a:t>
            </a:r>
            <a:r>
              <a:rPr lang="en-GB" altLang="en-US" dirty="0">
                <a:latin typeface="Arial" panose="020B0604020202020204" pitchFamily="34" charset="0"/>
              </a:rPr>
              <a:t>, agriculture, health, manufacturing, trade, education, banking, tax, and so forth) policies</a:t>
            </a:r>
            <a:r>
              <a:rPr lang="en-GB" altLang="en-US" dirty="0" smtClean="0">
                <a:latin typeface="Arial" panose="020B0604020202020204" pitchFamily="34" charset="0"/>
              </a:rPr>
              <a:t>. – </a:t>
            </a:r>
            <a:r>
              <a:rPr lang="en-GB" altLang="en-US" dirty="0" err="1" smtClean="0">
                <a:latin typeface="Arial" panose="020B0604020202020204" pitchFamily="34" charset="0"/>
              </a:rPr>
              <a:t>ie</a:t>
            </a:r>
            <a:r>
              <a:rPr lang="en-GB" altLang="en-US" dirty="0" smtClean="0">
                <a:latin typeface="Arial" panose="020B0604020202020204" pitchFamily="34" charset="0"/>
              </a:rPr>
              <a:t> there was a lot of textile research for example, in North Carolina, where they made cloth, and a lot of agriculturally-oriented work in areas where crops were grown…</a:t>
            </a:r>
          </a:p>
          <a:p>
            <a:r>
              <a:rPr lang="en-GB" altLang="en-US" dirty="0">
                <a:latin typeface="Arial" panose="020B0604020202020204" pitchFamily="34" charset="0"/>
              </a:rPr>
              <a:t>By and large, universities were left out of any systematic consideration in terms of technology policy during the 1980s. There was no recognition that long before this particular industrial policy debate began</a:t>
            </a:r>
            <a:r>
              <a:rPr lang="en-GB" altLang="en-US" dirty="0" smtClean="0">
                <a:latin typeface="Arial" panose="020B0604020202020204" pitchFamily="34" charset="0"/>
              </a:rPr>
              <a:t>, …</a:t>
            </a:r>
            <a:endParaRPr lang="en-GB" altLang="en-US" dirty="0">
              <a:latin typeface="Arial" panose="020B0604020202020204" pitchFamily="34" charset="0"/>
            </a:endParaRPr>
          </a:p>
          <a:p>
            <a:pPr eaLnBrk="1" hangingPunct="1"/>
            <a:r>
              <a:rPr lang="en-GB" altLang="en-US" sz="1000" dirty="0" smtClean="0">
                <a:latin typeface="Arial" panose="020B0604020202020204" pitchFamily="34" charset="0"/>
              </a:rPr>
              <a:t>The </a:t>
            </a:r>
            <a:r>
              <a:rPr lang="en-GB" altLang="en-US" sz="1000" dirty="0" smtClean="0">
                <a:latin typeface="Arial" panose="020B0604020202020204" pitchFamily="34" charset="0"/>
              </a:rPr>
              <a:t>Carnegie Classification of Institutions of Higher Education™</a:t>
            </a:r>
          </a:p>
          <a:p>
            <a:pPr eaLnBrk="1" hangingPunct="1"/>
            <a:r>
              <a:rPr lang="en-GB" altLang="en-US" sz="1000" dirty="0" smtClean="0">
                <a:latin typeface="Arial" panose="020B0604020202020204" pitchFamily="34" charset="0"/>
              </a:rPr>
              <a:t>In 1970, the Carnegie Commission on Higher Education developed a classification of colleges and universities to support its program of research and policy analysis. Derived from empirical data on colleges and universities, the Carnegie Classification was published for use by other researchers in 1973, and subsequently updated in 1976, 1987, 1994, 2000, and 2005. For over three decades, the Carnegie Classification has been the leading framework for describing institutional diversity in U.S. higher education. It has been widely used in the study of higher education, both as a way to represent and control for institutional differences, and also in the design of research studies to ensure adequate representation of sampled institutions, students, or faculty </a:t>
            </a:r>
          </a:p>
          <a:p>
            <a:pPr eaLnBrk="1" hangingPunct="1"/>
            <a:endParaRPr lang="en-GB" altLang="en-US" sz="1000" dirty="0" smtClean="0">
              <a:latin typeface="Arial" panose="020B0604020202020204" pitchFamily="34" charset="0"/>
            </a:endParaRPr>
          </a:p>
          <a:p>
            <a:pPr eaLnBrk="1" hangingPunct="1"/>
            <a:r>
              <a:rPr lang="en-GB" altLang="en-US" sz="1000" dirty="0" smtClean="0">
                <a:latin typeface="Arial" panose="020B0604020202020204" pitchFamily="34" charset="0"/>
              </a:rPr>
              <a:t>Universities' share of total U.S. R&amp;D performance grew from 7.4% in 1960 to nearly 16% in 1995, and universities accounted for more than 61% of the basic research</a:t>
            </a:r>
          </a:p>
          <a:p>
            <a:pPr eaLnBrk="1" hangingPunct="1"/>
            <a:r>
              <a:rPr lang="en-GB" altLang="en-US" sz="1000" dirty="0" smtClean="0">
                <a:latin typeface="Arial" panose="020B0604020202020204" pitchFamily="34" charset="0"/>
              </a:rPr>
              <a:t>performed within the United States in 1995 (National Science Foundation 1996).</a:t>
            </a:r>
          </a:p>
          <a:p>
            <a:pPr eaLnBrk="1" hangingPunct="1"/>
            <a:r>
              <a:rPr lang="en-GB" altLang="en-US" sz="1000" dirty="0" smtClean="0">
                <a:latin typeface="Arial" panose="020B0604020202020204" pitchFamily="34" charset="0"/>
              </a:rPr>
              <a:t>Quite a lot of discussion about the extent that the UK university system has a misguided view of how basic research feeds innovation, with s simple search only drawing up articles that argue that it has long been involved in applied work, which exploded after the introduction of the </a:t>
            </a:r>
            <a:r>
              <a:rPr lang="en-GB" altLang="en-US" sz="1000" dirty="0" err="1" smtClean="0">
                <a:latin typeface="Arial" panose="020B0604020202020204" pitchFamily="34" charset="0"/>
              </a:rPr>
              <a:t>Bayh</a:t>
            </a:r>
            <a:r>
              <a:rPr lang="en-GB" altLang="en-US" sz="1000" dirty="0" smtClean="0">
                <a:latin typeface="Arial" panose="020B0604020202020204" pitchFamily="34" charset="0"/>
              </a:rPr>
              <a:t>-Dole Act of 1980</a:t>
            </a:r>
          </a:p>
          <a:p>
            <a:pPr eaLnBrk="1" hangingPunct="1"/>
            <a:r>
              <a:rPr lang="en-GB" altLang="en-US" dirty="0" smtClean="0">
                <a:latin typeface="Arial" panose="020B0604020202020204" pitchFamily="34" charset="0"/>
              </a:rPr>
              <a:t>Researchers</a:t>
            </a:r>
            <a:r>
              <a:rPr lang="ja-JP" altLang="en-GB" dirty="0" smtClean="0">
                <a:latin typeface="Arial" panose="020B0604020202020204" pitchFamily="34" charset="0"/>
              </a:rPr>
              <a:t>’</a:t>
            </a:r>
            <a:r>
              <a:rPr lang="en-GB" altLang="ja-JP" dirty="0" smtClean="0">
                <a:latin typeface="Arial" panose="020B0604020202020204" pitchFamily="34" charset="0"/>
              </a:rPr>
              <a:t> concern for priority (that is, their interest </a:t>
            </a:r>
            <a:r>
              <a:rPr lang="en-GB" altLang="en-US" dirty="0" smtClean="0">
                <a:latin typeface="Arial" panose="020B0604020202020204" pitchFamily="34" charset="0"/>
              </a:rPr>
              <a:t>in being first to discover new knowledge) is thought to be one of the primary forces behind the common scientific practice of placing advances into the public domain, to be disseminated as widely as possible (David and </a:t>
            </a:r>
            <a:r>
              <a:rPr lang="en-GB" altLang="en-US" dirty="0" err="1" smtClean="0">
                <a:latin typeface="Arial" panose="020B0604020202020204" pitchFamily="34" charset="0"/>
              </a:rPr>
              <a:t>Dasgupta</a:t>
            </a:r>
            <a:r>
              <a:rPr lang="en-GB" altLang="en-US" dirty="0" smtClean="0">
                <a:latin typeface="Arial" panose="020B0604020202020204" pitchFamily="34" charset="0"/>
              </a:rPr>
              <a:t>, 1994).</a:t>
            </a:r>
          </a:p>
          <a:p>
            <a:pPr eaLnBrk="1" hangingPunct="1"/>
            <a:r>
              <a:rPr lang="en-GB" altLang="en-US" dirty="0" smtClean="0">
                <a:latin typeface="Arial" panose="020B0604020202020204" pitchFamily="34" charset="0"/>
              </a:rPr>
              <a:t> </a:t>
            </a:r>
            <a:r>
              <a:rPr lang="en-GB" altLang="en-US" b="1" dirty="0" smtClean="0">
                <a:latin typeface="Arial" panose="020B0604020202020204" pitchFamily="34" charset="0"/>
              </a:rPr>
              <a:t>Authors: </a:t>
            </a:r>
            <a:r>
              <a:rPr lang="en-GB" altLang="en-US" dirty="0" smtClean="0">
                <a:latin typeface="Arial" panose="020B0604020202020204" pitchFamily="34" charset="0"/>
              </a:rPr>
              <a:t>Crow M. M; Tucker C. </a:t>
            </a:r>
            <a:r>
              <a:rPr lang="en-GB" altLang="en-US" b="1" dirty="0" smtClean="0">
                <a:latin typeface="Arial" panose="020B0604020202020204" pitchFamily="34" charset="0"/>
              </a:rPr>
              <a:t>Source:</a:t>
            </a:r>
            <a:r>
              <a:rPr lang="en-GB" altLang="en-US" dirty="0" smtClean="0">
                <a:latin typeface="Arial" panose="020B0604020202020204" pitchFamily="34" charset="0"/>
              </a:rPr>
              <a:t> </a:t>
            </a:r>
            <a:r>
              <a:rPr lang="en-GB" altLang="en-US" dirty="0" smtClean="0">
                <a:latin typeface="Arial" panose="020B0604020202020204" pitchFamily="34" charset="0"/>
                <a:hlinkClick r:id="rId3" tooltip="Science and Public Policy"/>
              </a:rPr>
              <a:t>Science and Public Policy</a:t>
            </a:r>
            <a:r>
              <a:rPr lang="en-GB" altLang="en-US" dirty="0" smtClean="0">
                <a:latin typeface="Arial" panose="020B0604020202020204" pitchFamily="34" charset="0"/>
              </a:rPr>
              <a:t>, Volume 28, Number 1, 1 February 2001 , pp. 2-10(9) </a:t>
            </a:r>
            <a:r>
              <a:rPr lang="en-GB" altLang="en-US" b="1" dirty="0" smtClean="0">
                <a:latin typeface="Arial" panose="020B0604020202020204" pitchFamily="34" charset="0"/>
              </a:rPr>
              <a:t>Publisher: </a:t>
            </a:r>
            <a:r>
              <a:rPr lang="en-GB" altLang="en-US" dirty="0" smtClean="0">
                <a:latin typeface="Arial" panose="020B0604020202020204" pitchFamily="34" charset="0"/>
                <a:hlinkClick r:id="rId4" tooltip="publisher"/>
              </a:rPr>
              <a:t>Beech Tree </a:t>
            </a:r>
            <a:r>
              <a:rPr lang="en-GB" altLang="en-US" dirty="0" smtClean="0">
                <a:latin typeface="Arial" panose="020B0604020202020204" pitchFamily="34" charset="0"/>
                <a:hlinkClick r:id="rId4" tooltip="publisher"/>
              </a:rPr>
              <a:t>Publishing</a:t>
            </a:r>
            <a:r>
              <a:rPr lang="en-GB" altLang="en-US" dirty="0" smtClean="0">
                <a:latin typeface="Arial" panose="020B0604020202020204" pitchFamily="34" charset="0"/>
              </a:rPr>
              <a:t> </a:t>
            </a:r>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182170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B0D6D14B-E2B3-48C5-99B7-672A241A0A0A}" type="slidenum">
              <a:rPr lang="en-GB" altLang="en-US" sz="1300">
                <a:solidFill>
                  <a:schemeClr val="tx1"/>
                </a:solidFill>
                <a:latin typeface="Arial" panose="020B0604020202020204" pitchFamily="34" charset="0"/>
              </a:rPr>
              <a:pPr/>
              <a:t>12</a:t>
            </a:fld>
            <a:endParaRPr lang="en-GB" altLang="en-US" sz="1300">
              <a:solidFill>
                <a:schemeClr val="tx1"/>
              </a:solidFill>
              <a:latin typeface="Arial" panose="020B0604020202020204" pitchFamily="34"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And before we move on to look at creativity and knowledge, lets just look at a couple of definitions of research. First here the Australian definition, drawin</a:t>
            </a:r>
            <a:r>
              <a:rPr lang="en-US" altLang="en-US" dirty="0" smtClean="0">
                <a:latin typeface="Arial" panose="020B0604020202020204" pitchFamily="34" charset="0"/>
              </a:rPr>
              <a:t>g on the </a:t>
            </a:r>
            <a:r>
              <a:rPr lang="en-US" altLang="en-US" dirty="0" err="1" smtClean="0">
                <a:latin typeface="Arial" panose="020B0604020202020204" pitchFamily="34" charset="0"/>
              </a:rPr>
              <a:t>Frascati</a:t>
            </a:r>
            <a:r>
              <a:rPr lang="en-US" altLang="en-US" dirty="0" smtClean="0">
                <a:latin typeface="Arial" panose="020B0604020202020204" pitchFamily="34" charset="0"/>
              </a:rPr>
              <a:t> manual</a:t>
            </a:r>
          </a:p>
          <a:p>
            <a:pPr eaLnBrk="1" hangingPunct="1"/>
            <a:r>
              <a:rPr lang="en-US" altLang="en-US" dirty="0" smtClean="0">
                <a:latin typeface="Arial" panose="020B0604020202020204" pitchFamily="34" charset="0"/>
              </a:rPr>
              <a:t>I think this is a </a:t>
            </a:r>
            <a:r>
              <a:rPr lang="en-US" altLang="en-US" dirty="0" err="1" smtClean="0">
                <a:latin typeface="Arial" panose="020B0604020202020204" pitchFamily="34" charset="0"/>
              </a:rPr>
              <a:t>partulary</a:t>
            </a:r>
            <a:r>
              <a:rPr lang="en-US" altLang="en-US" dirty="0" smtClean="0">
                <a:latin typeface="Arial" panose="020B0604020202020204" pitchFamily="34" charset="0"/>
              </a:rPr>
              <a:t> clear first bullet point, which sums up some of the key components on any PhD and any journal article.</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8018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And here is our most recent REF definition. </a:t>
            </a:r>
          </a:p>
          <a:p>
            <a:pPr eaLnBrk="1" hangingPunct="1"/>
            <a:r>
              <a:rPr lang="en-GB" altLang="en-US" dirty="0" smtClean="0">
                <a:latin typeface="Arial" panose="020B0604020202020204" pitchFamily="34" charset="0"/>
              </a:rPr>
              <a:t>I draw attention to the opening sentence, and then the invention and generation bit</a:t>
            </a:r>
          </a:p>
          <a:p>
            <a:pPr eaLnBrk="1" hangingPunct="1"/>
            <a:endParaRPr lang="en-GB" altLang="en-US" dirty="0">
              <a:latin typeface="Arial" panose="020B0604020202020204" pitchFamily="34" charset="0"/>
            </a:endParaRPr>
          </a:p>
          <a:p>
            <a:pPr eaLnBrk="1" hangingPunct="1"/>
            <a:r>
              <a:rPr lang="en-GB" altLang="en-US" dirty="0" smtClean="0">
                <a:latin typeface="Arial" panose="020B0604020202020204" pitchFamily="34" charset="0"/>
              </a:rPr>
              <a:t> </a:t>
            </a:r>
            <a:endParaRPr lang="en-GB" altLang="en-US" i="1" baseline="0" dirty="0" smtClean="0">
              <a:latin typeface="Arial" panose="020B0604020202020204" pitchFamily="34" charset="0"/>
            </a:endParaRPr>
          </a:p>
          <a:p>
            <a:pPr eaLnBrk="1" hangingPunct="1"/>
            <a:r>
              <a:rPr lang="en-GB" altLang="en-US" i="1" dirty="0" smtClean="0">
                <a:latin typeface="Arial" panose="020B0604020202020204" pitchFamily="34" charset="0"/>
              </a:rPr>
              <a:t>Note that scholarship is separately defined</a:t>
            </a:r>
          </a:p>
          <a:p>
            <a:pPr eaLnBrk="1" hangingPunct="1"/>
            <a:r>
              <a:rPr lang="en-GB" altLang="en-US" i="1" dirty="0" smtClean="0">
                <a:latin typeface="Arial" panose="020B0604020202020204" pitchFamily="34" charset="0"/>
              </a:rPr>
              <a:t>**Scholarship for the RAE is defined as the creation,</a:t>
            </a:r>
          </a:p>
          <a:p>
            <a:pPr eaLnBrk="1" hangingPunct="1"/>
            <a:r>
              <a:rPr lang="en-GB" altLang="en-US" i="1" dirty="0" smtClean="0">
                <a:latin typeface="Arial" panose="020B0604020202020204" pitchFamily="34" charset="0"/>
              </a:rPr>
              <a:t>development and maintenance of the intellectual</a:t>
            </a:r>
          </a:p>
          <a:p>
            <a:pPr eaLnBrk="1" hangingPunct="1"/>
            <a:r>
              <a:rPr lang="en-GB" altLang="en-US" i="1" dirty="0" smtClean="0">
                <a:latin typeface="Arial" panose="020B0604020202020204" pitchFamily="34" charset="0"/>
              </a:rPr>
              <a:t>infrastructure of subjects and disciplines, in forms such</a:t>
            </a:r>
          </a:p>
          <a:p>
            <a:pPr eaLnBrk="1" hangingPunct="1"/>
            <a:r>
              <a:rPr lang="en-GB" altLang="en-US" i="1" dirty="0" smtClean="0">
                <a:latin typeface="Arial" panose="020B0604020202020204" pitchFamily="34" charset="0"/>
              </a:rPr>
              <a:t>as dictionaries, scholarly editions, catalogues and</a:t>
            </a:r>
          </a:p>
          <a:p>
            <a:pPr eaLnBrk="1" hangingPunct="1"/>
            <a:r>
              <a:rPr lang="en-GB" altLang="en-US" i="1" dirty="0" smtClean="0">
                <a:latin typeface="Arial" panose="020B0604020202020204" pitchFamily="34" charset="0"/>
              </a:rPr>
              <a:t>contributions to major research databases.</a:t>
            </a: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838C6DFE-CC6A-423B-A538-A87FC11D26A0}" type="slidenum">
              <a:rPr lang="en-GB" altLang="en-US" sz="1300">
                <a:solidFill>
                  <a:schemeClr val="tx1"/>
                </a:solidFill>
                <a:latin typeface="Arial" panose="020B0604020202020204" pitchFamily="34" charset="0"/>
              </a:rPr>
              <a:pPr/>
              <a:t>13</a:t>
            </a:fld>
            <a:endParaRPr lang="en-GB" altLang="en-US" sz="1300">
              <a:solidFill>
                <a:schemeClr val="tx1"/>
              </a:solidFill>
              <a:latin typeface="Arial" panose="020B0604020202020204" pitchFamily="34" charset="0"/>
            </a:endParaRPr>
          </a:p>
        </p:txBody>
      </p:sp>
    </p:spTree>
    <p:extLst>
      <p:ext uri="{BB962C8B-B14F-4D97-AF65-F5344CB8AC3E}">
        <p14:creationId xmlns:p14="http://schemas.microsoft.com/office/powerpoint/2010/main" val="1399145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38138"/>
            <a:ext cx="6008687" cy="3381375"/>
          </a:xfrm>
        </p:spPr>
      </p:sp>
      <p:sp>
        <p:nvSpPr>
          <p:cNvPr id="3" name="Notes Placeholder 2"/>
          <p:cNvSpPr>
            <a:spLocks noGrp="1"/>
          </p:cNvSpPr>
          <p:nvPr>
            <p:ph type="body" idx="1"/>
          </p:nvPr>
        </p:nvSpPr>
        <p:spPr>
          <a:xfrm>
            <a:off x="499914" y="3719513"/>
            <a:ext cx="5948511" cy="6300787"/>
          </a:xfrm>
        </p:spPr>
        <p:txBody>
          <a:bodyPr/>
          <a:lstStyle/>
          <a:p>
            <a:r>
              <a:rPr lang="en-GB" sz="1200" kern="1200" dirty="0" smtClean="0">
                <a:solidFill>
                  <a:schemeClr val="tx1"/>
                </a:solidFill>
                <a:effectLst/>
                <a:latin typeface="+mn-lt"/>
                <a:ea typeface="+mn-ea"/>
                <a:cs typeface="+mn-cs"/>
              </a:rPr>
              <a:t>Just </a:t>
            </a:r>
            <a:r>
              <a:rPr lang="en-GB" sz="1200" kern="1200" dirty="0" smtClean="0">
                <a:solidFill>
                  <a:schemeClr val="tx1"/>
                </a:solidFill>
                <a:effectLst/>
                <a:latin typeface="+mn-lt"/>
                <a:ea typeface="+mn-ea"/>
                <a:cs typeface="+mn-cs"/>
              </a:rPr>
              <a:t>before we look at creativity theory, I want to look at just </a:t>
            </a:r>
            <a:r>
              <a:rPr lang="en-GB" sz="1200" kern="1200" dirty="0" smtClean="0">
                <a:solidFill>
                  <a:schemeClr val="tx1"/>
                </a:solidFill>
                <a:effectLst/>
                <a:latin typeface="+mn-lt"/>
                <a:ea typeface="+mn-ea"/>
                <a:cs typeface="+mn-cs"/>
              </a:rPr>
              <a:t>how recently the disciplines of art &amp; design practice started to think about research from within the field, as opposed to other disciplines looking at us as if we were a strange tribe on a tropical island</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Study in the practical creative arts has been mainly outside of the university system until the 1990s, with a few exceptions (Reading University, Slade School at UCL, Ruskin School at Oxford, Aberystwyth, Leeds University). </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 is a big field</a:t>
            </a:r>
            <a:r>
              <a:rPr lang="en-GB" sz="1200" kern="1200" dirty="0" smtClean="0">
                <a:solidFill>
                  <a:schemeClr val="tx1"/>
                </a:solidFill>
                <a:effectLst/>
                <a:latin typeface="+mn-lt"/>
                <a:ea typeface="+mn-ea"/>
                <a:cs typeface="+mn-cs"/>
              </a:rPr>
              <a:t>. There </a:t>
            </a:r>
            <a:r>
              <a:rPr lang="en-GB" sz="1200" kern="1200" dirty="0" smtClean="0">
                <a:solidFill>
                  <a:schemeClr val="tx1"/>
                </a:solidFill>
                <a:effectLst/>
                <a:latin typeface="+mn-lt"/>
                <a:ea typeface="+mn-ea"/>
                <a:cs typeface="+mn-cs"/>
              </a:rPr>
              <a:t>were 43,645 creative arts &amp; design graduates from BA programmes in 2013-14,</a:t>
            </a:r>
            <a:r>
              <a:rPr lang="en-GB" sz="1200" kern="1200" baseline="0" dirty="0" smtClean="0">
                <a:solidFill>
                  <a:schemeClr val="tx1"/>
                </a:solidFill>
                <a:effectLst/>
                <a:latin typeface="+mn-lt"/>
                <a:ea typeface="+mn-ea"/>
                <a:cs typeface="+mn-cs"/>
              </a:rPr>
              <a:t> so quite a lot of </a:t>
            </a:r>
            <a:r>
              <a:rPr lang="en-GB" sz="1200" kern="1200" baseline="0" dirty="0" smtClean="0">
                <a:solidFill>
                  <a:schemeClr val="tx1"/>
                </a:solidFill>
                <a:effectLst/>
                <a:latin typeface="+mn-lt"/>
                <a:ea typeface="+mn-ea"/>
                <a:cs typeface="+mn-cs"/>
              </a:rPr>
              <a:t>academics </a:t>
            </a:r>
          </a:p>
          <a:p>
            <a:pPr fontAlgn="base"/>
            <a:r>
              <a:rPr lang="en-GB" dirty="0" smtClean="0"/>
              <a:t>I wanted to note a couple of dates</a:t>
            </a:r>
            <a:endParaRPr lang="en-GB" sz="1200" kern="1200" baseline="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1984 CNAA statement: … activities to be encouraged to infuse teaching with a sense of critical enquiry… ‘academic research, applied research, consultancy, professional practice, scholarship, creative work, curriculum and pedagogic research, and the development of applied, interdisciplinary and collaborative activities that are responsive to industrial and community needs’ (</a:t>
            </a:r>
            <a:r>
              <a:rPr lang="en-GB" sz="1200" kern="1200" dirty="0" err="1" smtClean="0">
                <a:solidFill>
                  <a:schemeClr val="tx1"/>
                </a:solidFill>
                <a:effectLst/>
                <a:latin typeface="+mn-lt"/>
                <a:ea typeface="+mn-ea"/>
                <a:cs typeface="+mn-cs"/>
              </a:rPr>
              <a:t>Bourgourd</a:t>
            </a:r>
            <a:r>
              <a:rPr lang="en-GB" sz="1200" kern="1200" dirty="0" smtClean="0">
                <a:solidFill>
                  <a:schemeClr val="tx1"/>
                </a:solidFill>
                <a:effectLst/>
                <a:latin typeface="+mn-lt"/>
                <a:ea typeface="+mn-ea"/>
                <a:cs typeface="+mn-cs"/>
              </a:rPr>
              <a:t> et al 1988)</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CNAA Art &amp; Design Committee, clearly stated 1985 that they did </a:t>
            </a:r>
            <a:r>
              <a:rPr kumimoji="0" lang="en-GB" altLang="en-US" sz="10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not accept</a:t>
            </a:r>
            <a:r>
              <a:rPr kumimoji="0" lang="en-GB"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creative work as legitimate scholarly activity, but did allow for the inclusion of material other than text where it formed part of the PhD thesis, provided a record could be bound with the thesis. By the 1992 RAE this position was slightly different, with the RAE at that point accepting creative work as the marker of a contribution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1992 definition</a:t>
            </a:r>
            <a:r>
              <a:rPr kumimoji="0" lang="en-GB"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similar</a:t>
            </a:r>
            <a:r>
              <a:rPr kumimoji="0" lang="en-GB" altLang="en-US" sz="12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to what we are still using – now creative practice is OK as R</a:t>
            </a:r>
            <a:endParaRPr kumimoji="0" lang="en-GB"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r>
              <a:rPr lang="en-GB" sz="1200" b="0" i="0" kern="1200" dirty="0" smtClean="0">
                <a:solidFill>
                  <a:schemeClr val="tx1"/>
                </a:solidFill>
                <a:effectLst/>
                <a:latin typeface="+mn-lt"/>
                <a:ea typeface="+mn-ea"/>
                <a:cs typeface="+mn-cs"/>
              </a:rPr>
              <a:t>'Research' for the purpose of the Council's review is to be understood as original investigation undertaken in order to gain knowledge and understanding. It includes scholarship; </a:t>
            </a:r>
            <a:r>
              <a:rPr lang="en-GB" sz="1200" b="0" i="0" u="sng" kern="1200" dirty="0" smtClean="0">
                <a:solidFill>
                  <a:schemeClr val="tx1"/>
                </a:solidFill>
                <a:effectLst/>
                <a:latin typeface="+mn-lt"/>
                <a:ea typeface="+mn-ea"/>
                <a:cs typeface="+mn-cs"/>
              </a:rPr>
              <a:t>the invention and generation of ideas, images, performances and artefacts including design</a:t>
            </a:r>
            <a:r>
              <a:rPr lang="en-GB" sz="1200" b="0" i="0" kern="1200" dirty="0" smtClean="0">
                <a:solidFill>
                  <a:schemeClr val="tx1"/>
                </a:solidFill>
                <a:effectLst/>
                <a:latin typeface="+mn-lt"/>
                <a:ea typeface="+mn-ea"/>
                <a:cs typeface="+mn-cs"/>
              </a:rPr>
              <a:t> where these lead to </a:t>
            </a:r>
            <a:r>
              <a:rPr lang="en-GB" sz="1200" b="0" i="0" u="sng" kern="1200" dirty="0" smtClean="0">
                <a:solidFill>
                  <a:schemeClr val="tx1"/>
                </a:solidFill>
                <a:effectLst/>
                <a:latin typeface="+mn-lt"/>
                <a:ea typeface="+mn-ea"/>
                <a:cs typeface="+mn-cs"/>
              </a:rPr>
              <a:t>new or substantially improved insights;</a:t>
            </a:r>
            <a:r>
              <a:rPr lang="en-GB" sz="1200" b="0" i="0" kern="1200" dirty="0" smtClean="0">
                <a:solidFill>
                  <a:schemeClr val="tx1"/>
                </a:solidFill>
                <a:effectLst/>
                <a:latin typeface="+mn-lt"/>
                <a:ea typeface="+mn-ea"/>
                <a:cs typeface="+mn-cs"/>
              </a:rPr>
              <a:t> and the use of existing knowledge in experimental development to produce </a:t>
            </a:r>
            <a:r>
              <a:rPr lang="en-GB" sz="1200" b="0" i="0" u="sng" kern="1200" dirty="0" smtClean="0">
                <a:solidFill>
                  <a:schemeClr val="tx1"/>
                </a:solidFill>
                <a:effectLst/>
                <a:latin typeface="+mn-lt"/>
                <a:ea typeface="+mn-ea"/>
                <a:cs typeface="+mn-cs"/>
              </a:rPr>
              <a:t>new or substantially improved materials, devices, products and processes including design and construction</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It excludes routine testing and analysis of materials, components and processes, </a:t>
            </a:r>
            <a:r>
              <a:rPr lang="en-GB" sz="1200" b="0" i="1" kern="1200" dirty="0" err="1" smtClean="0">
                <a:solidFill>
                  <a:schemeClr val="tx1"/>
                </a:solidFill>
                <a:effectLst/>
                <a:latin typeface="+mn-lt"/>
                <a:ea typeface="+mn-ea"/>
                <a:cs typeface="+mn-cs"/>
              </a:rPr>
              <a:t>eg</a:t>
            </a:r>
            <a:r>
              <a:rPr lang="en-GB" sz="1200" b="0" i="1" kern="1200" dirty="0" smtClean="0">
                <a:solidFill>
                  <a:schemeClr val="tx1"/>
                </a:solidFill>
                <a:effectLst/>
                <a:latin typeface="+mn-lt"/>
                <a:ea typeface="+mn-ea"/>
                <a:cs typeface="+mn-cs"/>
              </a:rPr>
              <a:t> for the maintenance of national standards as distinct from the development of new analytical techniques.</a:t>
            </a:r>
          </a:p>
          <a:p>
            <a:r>
              <a:rPr lang="en-GB" sz="1200" b="0" i="1" kern="1200" dirty="0" smtClean="0">
                <a:solidFill>
                  <a:schemeClr val="tx1"/>
                </a:solidFill>
                <a:effectLst/>
                <a:latin typeface="+mn-lt"/>
                <a:ea typeface="+mn-ea"/>
                <a:cs typeface="+mn-cs"/>
              </a:rPr>
              <a:t>They (University Grants</a:t>
            </a:r>
            <a:r>
              <a:rPr lang="en-GB" sz="1200" b="0" i="1" kern="1200" baseline="0" dirty="0" smtClean="0">
                <a:solidFill>
                  <a:schemeClr val="tx1"/>
                </a:solidFill>
                <a:effectLst/>
                <a:latin typeface="+mn-lt"/>
                <a:ea typeface="+mn-ea"/>
                <a:cs typeface="+mn-cs"/>
              </a:rPr>
              <a:t> Council, the precursor of HEFCE) </a:t>
            </a:r>
            <a:r>
              <a:rPr lang="en-GB" sz="1200" b="0" i="1" kern="1200" dirty="0" smtClean="0">
                <a:solidFill>
                  <a:schemeClr val="tx1"/>
                </a:solidFill>
                <a:effectLst/>
                <a:latin typeface="+mn-lt"/>
                <a:ea typeface="+mn-ea"/>
                <a:cs typeface="+mn-cs"/>
              </a:rPr>
              <a:t>referred</a:t>
            </a:r>
            <a:r>
              <a:rPr lang="en-GB" sz="1200" b="0" i="1" kern="1200" baseline="0" dirty="0" smtClean="0">
                <a:solidFill>
                  <a:schemeClr val="tx1"/>
                </a:solidFill>
                <a:effectLst/>
                <a:latin typeface="+mn-lt"/>
                <a:ea typeface="+mn-ea"/>
                <a:cs typeface="+mn-cs"/>
              </a:rPr>
              <a:t> in the definitions for 1992 to the</a:t>
            </a:r>
            <a:endParaRPr lang="en-GB" sz="1200" b="0" i="1" kern="1200" dirty="0" smtClean="0">
              <a:solidFill>
                <a:schemeClr val="tx1"/>
              </a:solidFill>
              <a:effectLst/>
              <a:latin typeface="+mn-lt"/>
              <a:ea typeface="+mn-ea"/>
              <a:cs typeface="+mn-cs"/>
            </a:endParaRPr>
          </a:p>
          <a:p>
            <a:r>
              <a:rPr lang="en-GB" sz="1200" b="0" i="1" kern="1200" dirty="0" smtClean="0">
                <a:solidFill>
                  <a:schemeClr val="tx1"/>
                </a:solidFill>
                <a:effectLst/>
                <a:latin typeface="+mn-lt"/>
                <a:ea typeface="+mn-ea"/>
                <a:cs typeface="+mn-cs"/>
              </a:rPr>
              <a:t>The </a:t>
            </a:r>
            <a:r>
              <a:rPr lang="en-GB" sz="1200" b="0" i="1" kern="1200" dirty="0" err="1" smtClean="0">
                <a:solidFill>
                  <a:schemeClr val="tx1"/>
                </a:solidFill>
                <a:effectLst/>
                <a:latin typeface="+mn-lt"/>
                <a:ea typeface="+mn-ea"/>
                <a:cs typeface="+mn-cs"/>
              </a:rPr>
              <a:t>Frascati</a:t>
            </a:r>
            <a:r>
              <a:rPr lang="en-GB" sz="1200" b="0" i="1" kern="1200" dirty="0" smtClean="0">
                <a:solidFill>
                  <a:schemeClr val="tx1"/>
                </a:solidFill>
                <a:effectLst/>
                <a:latin typeface="+mn-lt"/>
                <a:ea typeface="+mn-ea"/>
                <a:cs typeface="+mn-cs"/>
              </a:rPr>
              <a:t> Manual and Cabinet Office Annual Review of Government Funded Research and Development, noting that is uses the following definitions of basic, strategic and applied </a:t>
            </a:r>
            <a:r>
              <a:rPr lang="en-GB" sz="1200" b="0" i="1" kern="1200" dirty="0" smtClean="0">
                <a:solidFill>
                  <a:schemeClr val="tx1"/>
                </a:solidFill>
                <a:effectLst/>
                <a:latin typeface="+mn-lt"/>
                <a:ea typeface="+mn-ea"/>
                <a:cs typeface="+mn-cs"/>
              </a:rPr>
              <a:t>research:</a:t>
            </a:r>
          </a:p>
          <a:p>
            <a:r>
              <a:rPr lang="en-GB" b="1" dirty="0" smtClean="0"/>
              <a:t>AND note the increase in PhDs…!  And now for a change of direction…</a:t>
            </a:r>
            <a:endParaRPr lang="en-GB" sz="1200" b="1"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2B43FBD-D409-48C5-866B-A46F5127AFBC}"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73716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4941887" cy="2538412"/>
          </a:xfrm>
        </p:spPr>
      </p:sp>
      <p:sp>
        <p:nvSpPr>
          <p:cNvPr id="3" name="Notes Placeholder 2"/>
          <p:cNvSpPr>
            <a:spLocks noGrp="1"/>
          </p:cNvSpPr>
          <p:nvPr>
            <p:ph type="body" idx="1"/>
          </p:nvPr>
        </p:nvSpPr>
        <p:spPr>
          <a:xfrm>
            <a:off x="439737" y="3790950"/>
            <a:ext cx="6008687" cy="5726597"/>
          </a:xfrm>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500" dirty="0" smtClean="0">
                <a:latin typeface="+mj-lt"/>
              </a:rPr>
              <a:t>So this stuff that we talk about, creative practice, is part of what are known as creative industries. So what is this creativity stuff? Here are a few of the theorists and a summary of pertinent aspects of their thinking</a:t>
            </a:r>
            <a:endParaRPr lang="en-GB" sz="2500"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500" dirty="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500" baseline="0" dirty="0" err="1" smtClean="0">
                <a:latin typeface="+mj-lt"/>
              </a:rPr>
              <a:t>Amabile</a:t>
            </a:r>
            <a:r>
              <a:rPr lang="en-GB" sz="2500" baseline="0" dirty="0" smtClean="0">
                <a:latin typeface="+mj-lt"/>
              </a:rPr>
              <a:t> </a:t>
            </a:r>
            <a:r>
              <a:rPr lang="en-GB" sz="2500" baseline="0" dirty="0" smtClean="0">
                <a:latin typeface="+mj-lt"/>
              </a:rPr>
              <a:t>– from work in 1980s – the social psychology of creativity in 1983 then further work through to the 1990s – Creativity in Context, 1996.</a:t>
            </a:r>
          </a:p>
          <a:p>
            <a:r>
              <a:rPr lang="en-GB" sz="2500" dirty="0" smtClean="0">
                <a:latin typeface="+mj-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2500" baseline="0" dirty="0" smtClean="0">
                <a:latin typeface="+mj-lt"/>
              </a:rPr>
              <a:t>Sternberg and </a:t>
            </a:r>
            <a:r>
              <a:rPr lang="en-GB" sz="2500" baseline="0" dirty="0" err="1" smtClean="0">
                <a:latin typeface="+mj-lt"/>
              </a:rPr>
              <a:t>Lubart’s</a:t>
            </a:r>
            <a:r>
              <a:rPr lang="en-GB" sz="2500" baseline="0" dirty="0" smtClean="0">
                <a:latin typeface="+mj-lt"/>
              </a:rPr>
              <a:t> investment theory – struck me that the identification of the conditions for creativity had some match to what I experience as a student and what I was intuitively delivering to mine – in 1999 I reviewed literature for one of my early papers as I was so surprised the sector wasn’t aware. The conditions they described were knowledge of field, motivation, personality &amp; learning style, supportive context and idea-generation heuristics,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500"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500" baseline="0" dirty="0" smtClean="0">
                <a:latin typeface="+mj-lt"/>
              </a:rPr>
              <a:t>Work on artificial intelligence began modelling theories of creativity to see if it would be possible to generate creativity through computational means – I was particularly struck by Margaret Boden’s reference to the squiggles produced by a monkey being ‘intriguingly crazy’ rather than a contribution to art – while chance may produce art-like renderings the question of intentionality may be fairly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500" baseline="0" dirty="0" smtClean="0">
              <a:latin typeface="+mj-lt"/>
            </a:endParaRPr>
          </a:p>
          <a:p>
            <a:r>
              <a:rPr lang="en-GB" sz="2500" dirty="0" smtClean="0">
                <a:latin typeface="+mj-lt"/>
              </a:rPr>
              <a:t>Time spent in the field – </a:t>
            </a:r>
            <a:r>
              <a:rPr lang="en-GB" sz="2500" dirty="0" err="1" smtClean="0">
                <a:latin typeface="+mj-lt"/>
              </a:rPr>
              <a:t>Czikszentmihalyi’s</a:t>
            </a:r>
            <a:r>
              <a:rPr lang="en-GB" sz="2500" dirty="0" smtClean="0">
                <a:latin typeface="+mj-lt"/>
              </a:rPr>
              <a:t> 10,000 hours – general reporting</a:t>
            </a:r>
            <a:r>
              <a:rPr lang="en-GB" sz="2500" baseline="0" dirty="0" smtClean="0">
                <a:latin typeface="+mj-lt"/>
              </a:rPr>
              <a:t>  in UK broadsheets only a few years ago – he’s the guru behind the idea of ‘creative flow’. What’s particularly significant about </a:t>
            </a:r>
            <a:r>
              <a:rPr lang="en-GB" sz="2500" baseline="0" dirty="0" err="1" smtClean="0">
                <a:latin typeface="+mj-lt"/>
              </a:rPr>
              <a:t>Csikszentmihalyi</a:t>
            </a:r>
            <a:r>
              <a:rPr lang="en-GB" sz="2500" baseline="0" dirty="0" smtClean="0">
                <a:latin typeface="+mj-lt"/>
              </a:rPr>
              <a:t> is that his early work was based on looking at art students at the School of the Art Institute of Chicago. </a:t>
            </a:r>
            <a:r>
              <a:rPr lang="en-GB" sz="2500" b="0" i="1" kern="1200" dirty="0" smtClean="0">
                <a:solidFill>
                  <a:schemeClr val="tx1"/>
                </a:solidFill>
                <a:effectLst/>
                <a:latin typeface="+mj-lt"/>
              </a:rPr>
              <a:t>The Creative Vision: A Longitudinal Study of Problem Finding in Art</a:t>
            </a:r>
            <a:r>
              <a:rPr lang="en-GB" sz="2500" b="0" i="0" kern="1200" dirty="0" smtClean="0">
                <a:solidFill>
                  <a:schemeClr val="tx1"/>
                </a:solidFill>
                <a:effectLst/>
                <a:latin typeface="+mj-lt"/>
              </a:rPr>
              <a:t> by J. W. </a:t>
            </a:r>
            <a:r>
              <a:rPr lang="en-GB" sz="2500" b="0" i="0" kern="1200" dirty="0" err="1" smtClean="0">
                <a:solidFill>
                  <a:schemeClr val="tx1"/>
                </a:solidFill>
                <a:effectLst/>
                <a:latin typeface="+mj-lt"/>
              </a:rPr>
              <a:t>Getzels</a:t>
            </a:r>
            <a:r>
              <a:rPr lang="en-GB" sz="2500" b="0" i="0" kern="1200" dirty="0" smtClean="0">
                <a:solidFill>
                  <a:schemeClr val="tx1"/>
                </a:solidFill>
                <a:effectLst/>
                <a:latin typeface="+mj-lt"/>
              </a:rPr>
              <a:t>, M. </a:t>
            </a:r>
            <a:r>
              <a:rPr lang="en-GB" sz="2500" b="0" i="0" kern="1200" dirty="0" err="1" smtClean="0">
                <a:solidFill>
                  <a:schemeClr val="tx1"/>
                </a:solidFill>
                <a:effectLst/>
                <a:latin typeface="+mj-lt"/>
              </a:rPr>
              <a:t>Csikszentmihalyi</a:t>
            </a:r>
            <a:r>
              <a:rPr lang="en-GB" sz="2500" b="0" i="0" kern="1200" dirty="0" smtClean="0">
                <a:solidFill>
                  <a:schemeClr val="tx1"/>
                </a:solidFill>
                <a:effectLst/>
                <a:latin typeface="+mj-lt"/>
              </a:rPr>
              <a:t> – published 1976</a:t>
            </a:r>
            <a:endParaRPr lang="en-GB" sz="2500" baseline="0" dirty="0" smtClean="0">
              <a:latin typeface="+mj-lt"/>
            </a:endParaRPr>
          </a:p>
          <a:p>
            <a:endParaRPr lang="en-GB" sz="2500" baseline="0" dirty="0" smtClean="0">
              <a:latin typeface="+mj-lt"/>
            </a:endParaRPr>
          </a:p>
          <a:p>
            <a:pPr>
              <a:spcBef>
                <a:spcPct val="50000"/>
              </a:spcBef>
            </a:pPr>
            <a:r>
              <a:rPr lang="en-GB" altLang="en-US" sz="2500" dirty="0" smtClean="0">
                <a:latin typeface="+mj-lt"/>
              </a:rPr>
              <a:t>The economic imperative for understanding creativity within creative practice fields.</a:t>
            </a:r>
          </a:p>
          <a:p>
            <a:pPr>
              <a:spcBef>
                <a:spcPct val="50000"/>
              </a:spcBef>
            </a:pPr>
            <a:r>
              <a:rPr lang="en-GB" altLang="en-US" sz="2500" dirty="0" smtClean="0">
                <a:latin typeface="+mj-lt"/>
              </a:rPr>
              <a:t>We’ve got Social constructivist models of innovation and achievement, differentiation</a:t>
            </a:r>
            <a:r>
              <a:rPr lang="en-GB" altLang="en-US" sz="2500" baseline="0" dirty="0" smtClean="0">
                <a:latin typeface="+mj-lt"/>
              </a:rPr>
              <a:t> of </a:t>
            </a:r>
            <a:endParaRPr lang="en-GB" altLang="en-US" sz="2500" dirty="0" smtClean="0">
              <a:latin typeface="+mj-lt"/>
            </a:endParaRPr>
          </a:p>
          <a:p>
            <a:pPr>
              <a:spcBef>
                <a:spcPct val="50000"/>
              </a:spcBef>
            </a:pPr>
            <a:r>
              <a:rPr lang="en-GB" altLang="en-US" sz="2500" dirty="0" smtClean="0">
                <a:latin typeface="+mj-lt"/>
              </a:rPr>
              <a:t>High creativity and normal (‘democratic’) creativity, and we need to consider whether</a:t>
            </a:r>
            <a:r>
              <a:rPr lang="en-GB" altLang="en-US" sz="2500" baseline="0" dirty="0" smtClean="0">
                <a:latin typeface="+mj-lt"/>
              </a:rPr>
              <a:t> </a:t>
            </a:r>
            <a:endParaRPr lang="en-GB" altLang="en-US" sz="2500" dirty="0" smtClean="0">
              <a:latin typeface="+mj-lt"/>
            </a:endParaRPr>
          </a:p>
          <a:p>
            <a:pPr>
              <a:spcBef>
                <a:spcPct val="50000"/>
              </a:spcBef>
            </a:pPr>
            <a:r>
              <a:rPr lang="en-GB" altLang="en-US" sz="2500" dirty="0" smtClean="0">
                <a:latin typeface="+mj-lt"/>
              </a:rPr>
              <a:t>Domain specific or a general attribute?</a:t>
            </a:r>
          </a:p>
          <a:p>
            <a:pPr>
              <a:spcBef>
                <a:spcPct val="50000"/>
              </a:spcBef>
            </a:pPr>
            <a:endParaRPr lang="en-GB" altLang="en-US" sz="2500" dirty="0" smtClean="0">
              <a:latin typeface="+mj-lt"/>
            </a:endParaRPr>
          </a:p>
          <a:p>
            <a:pPr>
              <a:spcBef>
                <a:spcPct val="50000"/>
              </a:spcBef>
            </a:pPr>
            <a:r>
              <a:rPr lang="en-GB" altLang="en-US" sz="2500" dirty="0" smtClean="0">
                <a:latin typeface="+mj-lt"/>
              </a:rPr>
              <a:t>But all</a:t>
            </a:r>
            <a:r>
              <a:rPr lang="en-GB" altLang="en-US" sz="2500" baseline="0" dirty="0" smtClean="0">
                <a:latin typeface="+mj-lt"/>
              </a:rPr>
              <a:t> the theoretical models say that knowledge is a necessary component – knowledge alone wont enable creativity, but knowledge is a vital component of all the models.</a:t>
            </a:r>
          </a:p>
          <a:p>
            <a:pPr>
              <a:spcBef>
                <a:spcPct val="50000"/>
              </a:spcBef>
            </a:pPr>
            <a:r>
              <a:rPr lang="en-GB" altLang="en-US" sz="2500" baseline="0" dirty="0" smtClean="0">
                <a:latin typeface="+mj-lt"/>
              </a:rPr>
              <a:t>Before we talk about knowledge I just want to </a:t>
            </a:r>
            <a:r>
              <a:rPr lang="en-GB" altLang="en-US" sz="2500" baseline="0" dirty="0" smtClean="0">
                <a:latin typeface="+mj-lt"/>
              </a:rPr>
              <a:t>look </a:t>
            </a:r>
            <a:r>
              <a:rPr lang="en-GB" altLang="en-US" sz="2500" baseline="0" dirty="0" smtClean="0">
                <a:latin typeface="+mj-lt"/>
              </a:rPr>
              <a:t>a bit more closely at </a:t>
            </a:r>
            <a:r>
              <a:rPr lang="en-GB" altLang="en-US" sz="2500" baseline="0" dirty="0" err="1" smtClean="0">
                <a:latin typeface="+mj-lt"/>
              </a:rPr>
              <a:t>Amabile</a:t>
            </a:r>
            <a:r>
              <a:rPr lang="en-GB" altLang="en-US" sz="2500" baseline="0" dirty="0" smtClean="0">
                <a:latin typeface="+mj-lt"/>
              </a:rPr>
              <a:t>:</a:t>
            </a:r>
            <a:endParaRPr lang="en-GB" altLang="en-US" sz="2500" baseline="0" dirty="0" smtClean="0">
              <a:latin typeface="+mj-lt"/>
            </a:endParaRPr>
          </a:p>
        </p:txBody>
      </p:sp>
      <p:sp>
        <p:nvSpPr>
          <p:cNvPr id="4" name="Slide Number Placeholder 3"/>
          <p:cNvSpPr>
            <a:spLocks noGrp="1"/>
          </p:cNvSpPr>
          <p:nvPr>
            <p:ph type="sldNum" sz="quarter" idx="10"/>
          </p:nvPr>
        </p:nvSpPr>
        <p:spPr/>
        <p:txBody>
          <a:bodyPr/>
          <a:lstStyle/>
          <a:p>
            <a:fld id="{0A34E669-AFCA-43A1-888E-EAC65CCC3A62}" type="slidenum">
              <a:rPr lang="en-GB" smtClean="0"/>
              <a:pPr/>
              <a:t>15</a:t>
            </a:fld>
            <a:endParaRPr lang="en-GB"/>
          </a:p>
        </p:txBody>
      </p:sp>
    </p:spTree>
    <p:extLst>
      <p:ext uri="{BB962C8B-B14F-4D97-AF65-F5344CB8AC3E}">
        <p14:creationId xmlns:p14="http://schemas.microsoft.com/office/powerpoint/2010/main" val="237785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Just as an aside – a piece of work I did with a colleague at Coventry University looked at interviews with a sample of experienced teachers in art &amp; design and a sample of fine art project briefs to see if the theories of the psychologists were reflected in what went on in art schools.  </a:t>
            </a:r>
            <a:endParaRPr lang="en-GB" dirty="0" smtClean="0"/>
          </a:p>
          <a:p>
            <a:endParaRPr lang="en-GB" baseline="0" dirty="0" smtClean="0"/>
          </a:p>
          <a:p>
            <a:r>
              <a:rPr lang="en-GB" baseline="0" dirty="0" smtClean="0"/>
              <a:t>This is the styles and traits that </a:t>
            </a:r>
            <a:r>
              <a:rPr lang="en-GB" baseline="0" dirty="0" err="1" smtClean="0"/>
              <a:t>Amabile</a:t>
            </a:r>
            <a:r>
              <a:rPr lang="en-GB" baseline="0" dirty="0" smtClean="0"/>
              <a:t> determined were distinctive about creative individuals. The items marked in bold were the only ones that </a:t>
            </a:r>
            <a:r>
              <a:rPr lang="en-GB" baseline="0" dirty="0" err="1" smtClean="0"/>
              <a:t>Journeaux</a:t>
            </a:r>
            <a:r>
              <a:rPr lang="en-GB" baseline="0" dirty="0" smtClean="0"/>
              <a:t> and I did not find in our study  </a:t>
            </a:r>
            <a:endParaRPr lang="en-GB" dirty="0" smtClean="0"/>
          </a:p>
          <a:p>
            <a:endParaRPr lang="en-GB" dirty="0" smtClean="0"/>
          </a:p>
          <a:p>
            <a:r>
              <a:rPr lang="en-GB" i="1" dirty="0" smtClean="0"/>
              <a:t>Just a couple of comments:</a:t>
            </a:r>
          </a:p>
          <a:p>
            <a:r>
              <a:rPr lang="en-GB" i="1" dirty="0" smtClean="0"/>
              <a:t>We wondered whether it was</a:t>
            </a:r>
            <a:r>
              <a:rPr lang="en-GB" i="1" baseline="0" dirty="0" smtClean="0"/>
              <a:t> a matter of </a:t>
            </a:r>
            <a:r>
              <a:rPr lang="en-GB" b="1" i="1" baseline="0" dirty="0" smtClean="0"/>
              <a:t>understanding complexity</a:t>
            </a:r>
            <a:r>
              <a:rPr lang="en-GB" i="1" baseline="0" dirty="0" smtClean="0"/>
              <a:t>, or is it just getting used to living with it</a:t>
            </a:r>
          </a:p>
          <a:p>
            <a:r>
              <a:rPr lang="en-GB" b="1" i="1" baseline="0" dirty="0" smtClean="0"/>
              <a:t>Suspending judgement </a:t>
            </a:r>
            <a:r>
              <a:rPr lang="en-GB" i="1" baseline="0" dirty="0" smtClean="0"/>
              <a:t>– In the projects that we looked at judgement didn’t happen until end and sometimes students would be very surprised. </a:t>
            </a:r>
          </a:p>
          <a:p>
            <a:endParaRPr lang="en-GB" i="1" baseline="0" dirty="0" smtClean="0"/>
          </a:p>
          <a:p>
            <a:r>
              <a:rPr lang="en-GB" b="1" i="1" baseline="0" dirty="0" smtClean="0"/>
              <a:t>Remembering Accurately </a:t>
            </a:r>
            <a:r>
              <a:rPr lang="en-GB" i="1" baseline="0" dirty="0" smtClean="0"/>
              <a:t>– we did see some evidence of embodied memory – how that line felt to draw, and the sight that stimulated that response. Accurate recall of physiological experience both in making and looking</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But I want to come back to the question of knowledge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aseline="0" dirty="0" smtClean="0">
                <a:latin typeface="Trebuchet MS" panose="020B0603020202020204" pitchFamily="34" charset="0"/>
              </a:rPr>
              <a:t>Thinking back to the focus on new knowledge of all models of research….</a:t>
            </a:r>
            <a:endParaRPr lang="en-GB" altLang="en-US" sz="1200" dirty="0" smtClean="0">
              <a:latin typeface="Trebuchet MS" panose="020B0603020202020204" pitchFamily="34" charset="0"/>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A34E669-AFCA-43A1-888E-EAC65CCC3A62}" type="slidenum">
              <a:rPr lang="en-GB" smtClean="0"/>
              <a:pPr/>
              <a:t>16</a:t>
            </a:fld>
            <a:endParaRPr lang="en-GB"/>
          </a:p>
        </p:txBody>
      </p:sp>
    </p:spTree>
    <p:extLst>
      <p:ext uri="{BB962C8B-B14F-4D97-AF65-F5344CB8AC3E}">
        <p14:creationId xmlns:p14="http://schemas.microsoft.com/office/powerpoint/2010/main" val="387841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its useful</a:t>
            </a:r>
            <a:r>
              <a:rPr lang="en-GB" baseline="0" dirty="0" smtClean="0"/>
              <a:t> to have an idea what we are talking of, so here are </a:t>
            </a:r>
            <a:r>
              <a:rPr lang="en-GB" dirty="0" smtClean="0"/>
              <a:t>some definitions that may be useful</a:t>
            </a:r>
          </a:p>
          <a:p>
            <a:endParaRPr lang="en-GB" dirty="0" smtClean="0"/>
          </a:p>
          <a:p>
            <a:r>
              <a:rPr lang="en-GB" dirty="0" smtClean="0"/>
              <a:t>I particularly like </a:t>
            </a:r>
            <a:r>
              <a:rPr lang="en-GB" dirty="0" err="1" smtClean="0"/>
              <a:t>Goranzen</a:t>
            </a:r>
            <a:r>
              <a:rPr lang="en-GB" dirty="0" smtClean="0"/>
              <a:t> </a:t>
            </a:r>
            <a:r>
              <a:rPr lang="en-GB" dirty="0" smtClean="0"/>
              <a:t>and </a:t>
            </a:r>
            <a:r>
              <a:rPr lang="en-GB" dirty="0" err="1" smtClean="0"/>
              <a:t>Josefson’s</a:t>
            </a:r>
            <a:r>
              <a:rPr lang="en-GB" dirty="0" smtClean="0"/>
              <a:t> articulation of</a:t>
            </a:r>
            <a:r>
              <a:rPr lang="en-GB" baseline="0" dirty="0" smtClean="0"/>
              <a:t> how you need to draw on experience to be able know if something is viable and that your need frameworks of theory to give direction for what you might </a:t>
            </a:r>
            <a:r>
              <a:rPr lang="en-GB" baseline="0" dirty="0" smtClean="0"/>
              <a:t>do</a:t>
            </a:r>
          </a:p>
          <a:p>
            <a:endParaRPr lang="en-GB" dirty="0"/>
          </a:p>
          <a:p>
            <a:r>
              <a:rPr lang="en-GB" dirty="0" smtClean="0"/>
              <a:t>And how might we make this useful in our consideration of practice-related research?</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17</a:t>
            </a:fld>
            <a:endParaRPr lang="en-GB"/>
          </a:p>
        </p:txBody>
      </p:sp>
    </p:spTree>
    <p:extLst>
      <p:ext uri="{BB962C8B-B14F-4D97-AF65-F5344CB8AC3E}">
        <p14:creationId xmlns:p14="http://schemas.microsoft.com/office/powerpoint/2010/main" val="5379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82862"/>
            <a:ext cx="6008687" cy="3381375"/>
          </a:xfrm>
        </p:spPr>
      </p:sp>
      <p:sp>
        <p:nvSpPr>
          <p:cNvPr id="3" name="Notes Placeholder 2"/>
          <p:cNvSpPr>
            <a:spLocks noGrp="1"/>
          </p:cNvSpPr>
          <p:nvPr>
            <p:ph type="body" idx="1"/>
          </p:nvPr>
        </p:nvSpPr>
        <p:spPr>
          <a:xfrm>
            <a:off x="439738" y="3564237"/>
            <a:ext cx="6008687" cy="6149106"/>
          </a:xfrm>
        </p:spPr>
        <p:txBody>
          <a:bodyPr/>
          <a:lstStyle/>
          <a:p>
            <a:r>
              <a:rPr lang="en-GB" dirty="0" smtClean="0"/>
              <a:t>lets </a:t>
            </a:r>
            <a:r>
              <a:rPr lang="en-GB" dirty="0" smtClean="0"/>
              <a:t>take a breath to reposition</a:t>
            </a:r>
            <a:r>
              <a:rPr lang="en-GB" baseline="0" dirty="0" smtClean="0"/>
              <a:t> ourselves in relation to the focus of this </a:t>
            </a:r>
            <a:r>
              <a:rPr lang="en-GB" baseline="0" dirty="0" smtClean="0"/>
              <a:t>event </a:t>
            </a:r>
            <a:r>
              <a:rPr lang="en-GB" baseline="0" dirty="0" smtClean="0"/>
              <a:t>– practice-related research</a:t>
            </a:r>
          </a:p>
          <a:p>
            <a:endParaRPr lang="en-GB" baseline="0" dirty="0" smtClean="0"/>
          </a:p>
          <a:p>
            <a:r>
              <a:rPr lang="en-GB" dirty="0" smtClean="0"/>
              <a:t>I’ve</a:t>
            </a:r>
            <a:r>
              <a:rPr lang="en-GB" baseline="0" dirty="0" smtClean="0"/>
              <a:t> run through the global perspective on research in the university sector, then looked at definitions of research, at theories of creativity and then the role of knowledge in respect of creativity.</a:t>
            </a:r>
          </a:p>
          <a:p>
            <a:r>
              <a:rPr lang="en-GB" baseline="0" dirty="0" smtClean="0"/>
              <a:t>Before moving on to some of what we can know about the fields of creative practice, I just want to note a few irritants to my modelling and to flag up a few things to think about.</a:t>
            </a:r>
          </a:p>
          <a:p>
            <a:endParaRPr lang="en-GB" baseline="0" dirty="0" smtClean="0"/>
          </a:p>
          <a:p>
            <a:r>
              <a:rPr lang="en-GB" dirty="0" smtClean="0"/>
              <a:t>The first of these is </a:t>
            </a:r>
            <a:r>
              <a:rPr lang="en-GB" dirty="0" err="1" smtClean="0"/>
              <a:t>whats</a:t>
            </a:r>
            <a:r>
              <a:rPr lang="en-GB" dirty="0" smtClean="0"/>
              <a:t> known to</a:t>
            </a:r>
            <a:r>
              <a:rPr lang="en-GB" baseline="0" dirty="0" smtClean="0"/>
              <a:t> </a:t>
            </a:r>
            <a:r>
              <a:rPr lang="en-GB" baseline="0" dirty="0" err="1" smtClean="0"/>
              <a:t>pysychologists</a:t>
            </a:r>
            <a:r>
              <a:rPr lang="en-GB" baseline="0" dirty="0" smtClean="0"/>
              <a:t> working </a:t>
            </a:r>
            <a:r>
              <a:rPr lang="en-GB" baseline="0" dirty="0" smtClean="0"/>
              <a:t>on creativity </a:t>
            </a:r>
            <a:r>
              <a:rPr lang="en-GB" baseline="0" dirty="0" smtClean="0"/>
              <a:t>research as the ‘tension’ view – that there is a tension between past experience and forward creativity, with creative advances coming from breaking from what is known. This chimes with ideas in popular psychology, such as breaking out of the box. Gestalt psychology also sees calling on experience as ‘reproductive’ thinking, and theorists like Simonton have noted the need to use less disciplined thinking to arrive at the ‘genuinely profound’ (in Weisberg p204), and that too much education may be a </a:t>
            </a:r>
            <a:r>
              <a:rPr lang="en-GB" baseline="0" dirty="0" smtClean="0"/>
              <a:t>bad </a:t>
            </a:r>
            <a:r>
              <a:rPr lang="en-GB" baseline="0" dirty="0" smtClean="0"/>
              <a:t>thing. Weisberg however has undertaken systematic studies of creative innovations and suggests the opposite. Given the accounts also by </a:t>
            </a:r>
            <a:r>
              <a:rPr lang="en-GB" baseline="0" dirty="0" err="1" smtClean="0"/>
              <a:t>Csikszentmihalyi</a:t>
            </a:r>
            <a:r>
              <a:rPr lang="en-GB" baseline="0" dirty="0" smtClean="0"/>
              <a:t> drawn from Nobel prize winners in many </a:t>
            </a:r>
            <a:r>
              <a:rPr lang="en-GB" baseline="0" dirty="0" smtClean="0"/>
              <a:t>disciplinary </a:t>
            </a:r>
            <a:r>
              <a:rPr lang="en-GB" baseline="0" dirty="0" smtClean="0"/>
              <a:t>fields,, I remain convinced that expertise is correlated with creativity.</a:t>
            </a:r>
          </a:p>
          <a:p>
            <a:endParaRPr lang="en-GB" baseline="0" dirty="0" smtClean="0"/>
          </a:p>
          <a:p>
            <a:r>
              <a:rPr lang="en-GB" baseline="0" dirty="0" smtClean="0"/>
              <a:t>What we may query is how ideologies become dominant. I’d suggest a laissez faire  attitude to the knowledge content within curricula many have a bearing on what we chose to believe,</a:t>
            </a:r>
          </a:p>
          <a:p>
            <a:endParaRPr lang="en-GB" baseline="0" dirty="0" smtClean="0"/>
          </a:p>
          <a:p>
            <a:r>
              <a:rPr lang="en-GB" baseline="0" dirty="0" smtClean="0"/>
              <a:t>But, we need to remember that there are many other disciplines looking at our practice, that we’ve got a substantial proportion of the UK higher education market interested in undertaking disciplines that are focused on creative practices (we’ll see some </a:t>
            </a:r>
            <a:r>
              <a:rPr lang="en-GB" baseline="0" dirty="0" smtClean="0"/>
              <a:t>more figures shortly – remember that 43 thousand a year), </a:t>
            </a:r>
            <a:r>
              <a:rPr lang="en-GB" baseline="0" dirty="0" smtClean="0"/>
              <a:t>and that creative practices are of significant importance to the global economies. So I think I’d like us to be sure of our theories about out practices too.</a:t>
            </a:r>
          </a:p>
          <a:p>
            <a:endParaRPr lang="en-GB" baseline="0" dirty="0" smtClean="0"/>
          </a:p>
          <a:p>
            <a:r>
              <a:rPr lang="en-GB" baseline="0" dirty="0" smtClean="0"/>
              <a:t>So now I’m going to look at how some records of what we’ve done in the field can help us further understand the context for our work</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18</a:t>
            </a:fld>
            <a:endParaRPr lang="en-GB"/>
          </a:p>
        </p:txBody>
      </p:sp>
    </p:spTree>
    <p:extLst>
      <p:ext uri="{BB962C8B-B14F-4D97-AF65-F5344CB8AC3E}">
        <p14:creationId xmlns:p14="http://schemas.microsoft.com/office/powerpoint/2010/main" val="3115587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2269"/>
            <a:ext cx="5510530" cy="4695278"/>
          </a:xfrm>
        </p:spPr>
        <p:txBody>
          <a:bodyPr/>
          <a:lstStyle/>
          <a:p>
            <a:r>
              <a:rPr lang="en-GB" dirty="0" smtClean="0"/>
              <a:t>Lets</a:t>
            </a:r>
            <a:r>
              <a:rPr lang="en-GB" baseline="0" dirty="0" smtClean="0"/>
              <a:t> just think a moment about creative practice and knowledge about that, as opposed to practice-related research.</a:t>
            </a:r>
          </a:p>
          <a:p>
            <a:r>
              <a:rPr lang="en-GB" baseline="0" dirty="0" smtClean="0"/>
              <a:t>The reason I’m doing this is because practice related research became theorised as such from its emergence in the creative disciplines. That’s not to say practice-related research is not a fundamental model in many other disciplines. It may possibly have been thought of originally as applied research, according to that original model of research types we saw used in the 1992 RAE</a:t>
            </a:r>
            <a:r>
              <a:rPr lang="en-GB" baseline="0" dirty="0" smtClean="0"/>
              <a:t>. And the </a:t>
            </a:r>
            <a:r>
              <a:rPr lang="en-GB" baseline="0" dirty="0" err="1" smtClean="0"/>
              <a:t>frascati</a:t>
            </a:r>
            <a:r>
              <a:rPr lang="en-GB" baseline="0" dirty="0" smtClean="0"/>
              <a:t> model used</a:t>
            </a:r>
            <a:r>
              <a:rPr lang="en-GB" dirty="0" smtClean="0"/>
              <a:t> by the </a:t>
            </a:r>
            <a:r>
              <a:rPr lang="en-GB" dirty="0" err="1" smtClean="0"/>
              <a:t>australians</a:t>
            </a:r>
            <a:endParaRPr lang="en-GB" baseline="0" dirty="0" smtClean="0"/>
          </a:p>
          <a:p>
            <a:r>
              <a:rPr lang="en-GB" baseline="0" dirty="0" smtClean="0"/>
              <a:t>Anyway, here are some of the places which hold knowledge or information about creative practice.</a:t>
            </a:r>
          </a:p>
          <a:p>
            <a:r>
              <a:rPr lang="en-GB" baseline="0" dirty="0" smtClean="0"/>
              <a:t>I’d </a:t>
            </a:r>
            <a:r>
              <a:rPr lang="en-GB" baseline="0" dirty="0" smtClean="0"/>
              <a:t>just like us to remember the role of data, as stuff that can be organised into information that can then be shaped into models than give us theoretical or practical models of new knowledge</a:t>
            </a:r>
          </a:p>
          <a:p>
            <a:r>
              <a:rPr lang="en-GB" baseline="0" dirty="0" smtClean="0"/>
              <a:t>And I note here at the end a couple of untapped data resources that I’ve been working with on and off over the last 15 years.</a:t>
            </a:r>
          </a:p>
          <a:p>
            <a:r>
              <a:rPr lang="en-GB" baseline="0" dirty="0" smtClean="0"/>
              <a:t>The reason I took up working with these resources was to try and work with datasets that were relatively explicit in the purposefulness. Whilst there is some interpretation and framing involved in the selection of submissions to REF, in general it a selection of material that is believed to be of the best quality. There may be variations in how quality is defined, but that is the core driver for selection. There may be so many other variables when we look at what stock a library holds, or a museum collection, or an archive. There seemed to me so many other research questions </a:t>
            </a:r>
            <a:r>
              <a:rPr lang="en-GB" baseline="0" dirty="0" smtClean="0"/>
              <a:t>there that I chose to work with more defined</a:t>
            </a:r>
            <a:r>
              <a:rPr lang="en-GB" dirty="0" smtClean="0"/>
              <a:t> datasets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19</a:t>
            </a:fld>
            <a:endParaRPr lang="en-GB"/>
          </a:p>
        </p:txBody>
      </p:sp>
    </p:spTree>
    <p:extLst>
      <p:ext uri="{BB962C8B-B14F-4D97-AF65-F5344CB8AC3E}">
        <p14:creationId xmlns:p14="http://schemas.microsoft.com/office/powerpoint/2010/main" val="227543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10F5D2D5-3872-4AE4-AE2C-103E74D01444}" type="slidenum">
              <a:rPr lang="en-GB" altLang="en-US" sz="1300">
                <a:solidFill>
                  <a:schemeClr val="tx1"/>
                </a:solidFill>
                <a:latin typeface="Arial" panose="020B0604020202020204" pitchFamily="34" charset="0"/>
              </a:rPr>
              <a:pPr/>
              <a:t>2</a:t>
            </a:fld>
            <a:endParaRPr lang="en-GB" altLang="en-US" sz="1300">
              <a:solidFill>
                <a:schemeClr val="tx1"/>
              </a:solidFill>
              <a:latin typeface="Arial" panose="020B0604020202020204" pitchFamily="34"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From paper by the </a:t>
            </a:r>
            <a:r>
              <a:rPr lang="en-GB" altLang="en-US" b="1" dirty="0" smtClean="0">
                <a:latin typeface="Arial" panose="020B0604020202020204" pitchFamily="34" charset="0"/>
              </a:rPr>
              <a:t>League of European Research Universities (LERU)</a:t>
            </a:r>
            <a:r>
              <a:rPr lang="en-GB" altLang="en-US" dirty="0" smtClean="0">
                <a:latin typeface="Arial" panose="020B0604020202020204" pitchFamily="34" charset="0"/>
              </a:rPr>
              <a:t> </a:t>
            </a:r>
          </a:p>
          <a:p>
            <a:pPr eaLnBrk="1" hangingPunct="1"/>
            <a:r>
              <a:rPr lang="en-GB" altLang="en-US" dirty="0" smtClean="0">
                <a:latin typeface="Arial" panose="020B0604020202020204" pitchFamily="34" charset="0"/>
              </a:rPr>
              <a:t>18.09.2008</a:t>
            </a:r>
            <a:br>
              <a:rPr lang="en-GB" altLang="en-US" dirty="0" smtClean="0">
                <a:latin typeface="Arial" panose="020B0604020202020204" pitchFamily="34" charset="0"/>
              </a:rPr>
            </a:br>
            <a:r>
              <a:rPr lang="en-GB" altLang="en-US" b="1" dirty="0" smtClean="0">
                <a:latin typeface="Arial" panose="020B0604020202020204" pitchFamily="34" charset="0"/>
              </a:rPr>
              <a:t>LERU publishes a position paper: What are universities for?</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dirty="0" smtClean="0">
                <a:latin typeface="Arial" panose="020B0604020202020204" pitchFamily="34" charset="0"/>
              </a:rPr>
              <a:t>LERU released a position paper today warning of the dangers of "loose thinking" about the role of the universities in present-day society.</a:t>
            </a:r>
            <a:br>
              <a:rPr lang="en-GB" altLang="en-US" dirty="0" smtClean="0">
                <a:latin typeface="Arial" panose="020B0604020202020204" pitchFamily="34" charset="0"/>
              </a:rPr>
            </a:br>
            <a:r>
              <a:rPr lang="en-GB" altLang="en-US" dirty="0" smtClean="0">
                <a:latin typeface="Arial" panose="020B0604020202020204" pitchFamily="34" charset="0"/>
              </a:rPr>
              <a:t> </a:t>
            </a:r>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11772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9738" y="4822269"/>
            <a:ext cx="6008687" cy="4877543"/>
          </a:xfrm>
        </p:spPr>
        <p:txBody>
          <a:bodyPr/>
          <a:lstStyle/>
          <a:p>
            <a:r>
              <a:rPr lang="en-GB" dirty="0" smtClean="0"/>
              <a:t>As an example of my concerns with</a:t>
            </a:r>
            <a:r>
              <a:rPr lang="en-GB" baseline="0" dirty="0" smtClean="0"/>
              <a:t> data sets that are hitherto unused, I’ve looked a bit at the material available on the art market – this was very much stimulated by the question ‘who says that artwork is good?’</a:t>
            </a:r>
          </a:p>
          <a:p>
            <a:r>
              <a:rPr lang="en-GB" baseline="0" dirty="0" smtClean="0"/>
              <a:t>There have been lots of folks from outside of the art domain having a look at the modelling of the socio-economic system of exchange in the field, and prime time TV interest in the field of attribution </a:t>
            </a:r>
            <a:r>
              <a:rPr lang="en-GB" baseline="0" dirty="0" smtClean="0"/>
              <a:t> - Fake or Fortune</a:t>
            </a:r>
            <a:r>
              <a:rPr lang="en-GB" dirty="0" smtClean="0"/>
              <a:t> for example.</a:t>
            </a:r>
            <a:endParaRPr lang="en-GB" baseline="0" dirty="0" smtClean="0"/>
          </a:p>
          <a:p>
            <a:endParaRPr lang="en-GB" baseline="0" dirty="0" smtClean="0"/>
          </a:p>
          <a:p>
            <a:r>
              <a:rPr lang="en-GB" baseline="0" dirty="0" smtClean="0"/>
              <a:t>In the early 2000’s I tried to get some work of the ground in this area, working eventually with colleagues in information science at Loughborough University. We now had the emergence of data mining with which to draw a more diverse range of data together – at that point we were thinking of drawing in </a:t>
            </a:r>
            <a:r>
              <a:rPr lang="en-GB" baseline="0" dirty="0" err="1" smtClean="0"/>
              <a:t>wordcounts</a:t>
            </a:r>
            <a:r>
              <a:rPr lang="en-GB" baseline="0" dirty="0" smtClean="0"/>
              <a:t> of review articles along with the auction records and the exhibit records and starting to model the social networks. This was of course, all before the current proliferation of social media that has again transformed the potential for modelling networks.</a:t>
            </a:r>
          </a:p>
          <a:p>
            <a:endParaRPr lang="en-GB" baseline="0" dirty="0" smtClean="0"/>
          </a:p>
          <a:p>
            <a:r>
              <a:rPr lang="en-GB" baseline="0" dirty="0" smtClean="0"/>
              <a:t> We have a proliferation of databases providing online resources for the aspiring collector</a:t>
            </a:r>
          </a:p>
          <a:p>
            <a:endParaRPr lang="en-GB" baseline="0" dirty="0" smtClean="0"/>
          </a:p>
          <a:p>
            <a:r>
              <a:rPr lang="en-GB" baseline="0" dirty="0" smtClean="0"/>
              <a:t>I must point out that the data being used in these systems is not always as robust as it could be. My doctoral student Helen </a:t>
            </a:r>
            <a:r>
              <a:rPr lang="en-GB" baseline="0" dirty="0" err="1" smtClean="0"/>
              <a:t>Gorrill</a:t>
            </a:r>
            <a:r>
              <a:rPr lang="en-GB" baseline="0" dirty="0" smtClean="0"/>
              <a:t> has been looking at what more we can find out about variables impacting on reputation development and has unearthed several errors in respect of the identification of which work, or what price it actually realised, and databases where galleries or artists can effectively purchase increased visibility in the ranking scales</a:t>
            </a:r>
          </a:p>
          <a:p>
            <a:r>
              <a:rPr lang="en-GB" baseline="0" dirty="0" smtClean="0"/>
              <a:t> </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E2B43FBD-D409-48C5-866B-A46F5127AFB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973525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691109"/>
            <a:ext cx="6008687" cy="3381375"/>
          </a:xfrm>
        </p:spPr>
      </p:sp>
      <p:sp>
        <p:nvSpPr>
          <p:cNvPr id="3" name="Notes Placeholder 2"/>
          <p:cNvSpPr>
            <a:spLocks noGrp="1"/>
          </p:cNvSpPr>
          <p:nvPr>
            <p:ph type="body" idx="1"/>
          </p:nvPr>
        </p:nvSpPr>
        <p:spPr>
          <a:xfrm>
            <a:off x="439738" y="4072484"/>
            <a:ext cx="6008687" cy="5445063"/>
          </a:xfrm>
        </p:spPr>
        <p:txBody>
          <a:bodyPr/>
          <a:lstStyle/>
          <a:p>
            <a:r>
              <a:rPr lang="en-US" sz="1200" i="0" dirty="0" smtClean="0"/>
              <a:t>So for a less market-driven</a:t>
            </a:r>
            <a:r>
              <a:rPr lang="en-US" sz="1200" i="0" baseline="0" dirty="0" smtClean="0"/>
              <a:t> dataset, and one that now also enables a degree of longitudinal interrogation, I’ve been looking at RAE and REF data since 2001. I’ll start by looking at the 2001 picture then whizz up to 2014, when I had the privilege of being on the Art and Design history, Practice and Theory panel.</a:t>
            </a:r>
          </a:p>
          <a:p>
            <a:endParaRPr lang="en-US" sz="1200" i="0" baseline="0" dirty="0" smtClean="0"/>
          </a:p>
          <a:p>
            <a:r>
              <a:rPr lang="en-US" sz="1200" i="0" dirty="0" smtClean="0"/>
              <a:t>For each of the last three assessments of research activity in UK universities, a rich data set has been generated. The records of outputs submitted by individual academics give a snapshot of the interests of the community and its contributions to knowledge. I’m going to tell you a bit about work completed and in progress on such datasets, focusing on how this material is part of the framework for research related to our practices. The disciplinary field I’ve focused</a:t>
            </a:r>
            <a:r>
              <a:rPr lang="en-US" sz="1200" i="0" baseline="0" dirty="0" smtClean="0"/>
              <a:t> on </a:t>
            </a:r>
            <a:r>
              <a:rPr lang="en-US" sz="1200" i="0" dirty="0" smtClean="0"/>
              <a:t>is that of the creative arts and design. It is a field relatively new to engagement in research practice but given the emphasis on creativity</a:t>
            </a:r>
            <a:r>
              <a:rPr lang="en-US" sz="1200" i="0" baseline="0" dirty="0" smtClean="0"/>
              <a:t> and the position of practice-related research in the field, an</a:t>
            </a:r>
            <a:r>
              <a:rPr lang="en-US" sz="1200" i="0" dirty="0" smtClean="0"/>
              <a:t> understanding of it might bring innovation and creativity to questions being addressed by other fields.</a:t>
            </a:r>
            <a:endParaRPr lang="en-GB" sz="1200" i="0" dirty="0" smtClean="0"/>
          </a:p>
          <a:p>
            <a:endParaRPr lang="en-GB" i="1" dirty="0" smtClean="0">
              <a:solidFill>
                <a:schemeClr val="accent1"/>
              </a:solidFill>
            </a:endParaRPr>
          </a:p>
          <a:p>
            <a:r>
              <a:rPr lang="en-GB" dirty="0" smtClean="0"/>
              <a:t>I first became intrigued by what we might find out from RA</a:t>
            </a:r>
            <a:r>
              <a:rPr lang="en-GB" baseline="0" dirty="0" smtClean="0"/>
              <a:t>E data when preparing the submissions for 2001, when I was at Loughborough.</a:t>
            </a:r>
          </a:p>
          <a:p>
            <a:r>
              <a:rPr lang="en-GB" baseline="0" dirty="0" smtClean="0"/>
              <a:t>After the results announced the CD with all the submissions was sent to all submitting departments.</a:t>
            </a:r>
          </a:p>
          <a:p>
            <a:r>
              <a:rPr lang="en-GB" baseline="0" dirty="0" smtClean="0"/>
              <a:t>I proceeded to look at this in some detail, </a:t>
            </a:r>
          </a:p>
          <a:p>
            <a:r>
              <a:rPr lang="en-GB" baseline="0" dirty="0" smtClean="0"/>
              <a:t>I </a:t>
            </a:r>
            <a:r>
              <a:rPr lang="en-GB" baseline="0" dirty="0" smtClean="0"/>
              <a:t>wanted </a:t>
            </a:r>
            <a:r>
              <a:rPr lang="en-GB" baseline="0" dirty="0" smtClean="0"/>
              <a:t>to see what sorts of things were being published in what sort of form.</a:t>
            </a:r>
          </a:p>
          <a:p>
            <a:r>
              <a:rPr lang="en-GB" baseline="0" dirty="0" smtClean="0"/>
              <a:t>A key question for me initially was whether there was any correlation between the idea of ‘international standing’ and where outputs may be published.  </a:t>
            </a:r>
          </a:p>
          <a:p>
            <a:endParaRPr lang="en-GB" baseline="0" dirty="0" smtClean="0"/>
          </a:p>
          <a:p>
            <a:r>
              <a:rPr lang="en-GB" baseline="0" dirty="0" smtClean="0"/>
              <a:t>So while much of the work I’ve done on this data has just focused on the submissions to Art &amp; Design, there </a:t>
            </a:r>
            <a:r>
              <a:rPr lang="en-GB" baseline="0" dirty="0" smtClean="0"/>
              <a:t>is </a:t>
            </a:r>
            <a:r>
              <a:rPr lang="en-GB" baseline="0" dirty="0" smtClean="0"/>
              <a:t>some material on other units of assessment later, which will be more meaningful when seen in comparison to what I take you through for art &amp; design</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21</a:t>
            </a:fld>
            <a:endParaRPr lang="en-GB"/>
          </a:p>
        </p:txBody>
      </p:sp>
    </p:spTree>
    <p:extLst>
      <p:ext uri="{BB962C8B-B14F-4D97-AF65-F5344CB8AC3E}">
        <p14:creationId xmlns:p14="http://schemas.microsoft.com/office/powerpoint/2010/main" val="1457904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9FBA0-4550-4A62-B76B-F7031468F9F8}" type="slidenum">
              <a:rPr lang="en-GB" altLang="en-US">
                <a:solidFill>
                  <a:srgbClr val="000000"/>
                </a:solidFill>
              </a:rPr>
              <a:pPr/>
              <a:t>22</a:t>
            </a:fld>
            <a:endParaRPr lang="en-GB" altLang="en-US">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GB" altLang="en-US" dirty="0"/>
              <a:t>So what did get submitted - what can we find out about the context for research in the field of art &amp; design, and the judgement made of the quality of the work submitted</a:t>
            </a:r>
            <a:r>
              <a:rPr lang="en-GB" altLang="en-US" dirty="0" smtClean="0"/>
              <a:t>?</a:t>
            </a:r>
          </a:p>
          <a:p>
            <a:r>
              <a:rPr lang="en-GB" altLang="en-US" dirty="0" smtClean="0"/>
              <a:t>So a couple of top level figures and an indication</a:t>
            </a:r>
            <a:r>
              <a:rPr lang="en-GB" altLang="en-US" baseline="0" dirty="0" smtClean="0"/>
              <a:t> of what sorts of output</a:t>
            </a:r>
            <a:endParaRPr lang="en-GB" altLang="en-US" dirty="0"/>
          </a:p>
        </p:txBody>
      </p:sp>
    </p:spTree>
    <p:extLst>
      <p:ext uri="{BB962C8B-B14F-4D97-AF65-F5344CB8AC3E}">
        <p14:creationId xmlns:p14="http://schemas.microsoft.com/office/powerpoint/2010/main" val="2782029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03633"/>
            <a:ext cx="6008687" cy="3381375"/>
          </a:xfrm>
        </p:spPr>
      </p:sp>
      <p:sp>
        <p:nvSpPr>
          <p:cNvPr id="3" name="Notes Placeholder 2"/>
          <p:cNvSpPr>
            <a:spLocks noGrp="1"/>
          </p:cNvSpPr>
          <p:nvPr>
            <p:ph type="body" idx="1"/>
          </p:nvPr>
        </p:nvSpPr>
        <p:spPr>
          <a:xfrm>
            <a:off x="439737" y="3685008"/>
            <a:ext cx="6008687" cy="6114600"/>
          </a:xfrm>
        </p:spPr>
        <p:txBody>
          <a:bodyPr/>
          <a:lstStyle/>
          <a:p>
            <a:r>
              <a:rPr lang="en-GB" dirty="0" smtClean="0"/>
              <a:t>In more detail on sort of</a:t>
            </a:r>
            <a:r>
              <a:rPr lang="en-GB" baseline="0" dirty="0" smtClean="0"/>
              <a:t> output: </a:t>
            </a:r>
          </a:p>
          <a:p>
            <a:r>
              <a:rPr lang="en-GB" dirty="0" smtClean="0"/>
              <a:t>The data on the CD of submissions (or downloadable from the RAE 2001 website) </a:t>
            </a:r>
            <a:r>
              <a:rPr lang="en-GB" dirty="0" smtClean="0"/>
              <a:t>allowed one </a:t>
            </a:r>
            <a:r>
              <a:rPr lang="en-GB" dirty="0" smtClean="0"/>
              <a:t>to</a:t>
            </a:r>
            <a:r>
              <a:rPr lang="en-GB" baseline="0" dirty="0" smtClean="0"/>
              <a:t> look at the count of output types for all submissions.</a:t>
            </a:r>
          </a:p>
          <a:p>
            <a:r>
              <a:rPr lang="en-GB" baseline="0" dirty="0" smtClean="0"/>
              <a:t>I prepared this material for seminars at Loughborough </a:t>
            </a:r>
            <a:r>
              <a:rPr lang="en-GB" baseline="0" dirty="0" err="1" smtClean="0"/>
              <a:t>Uni</a:t>
            </a:r>
            <a:r>
              <a:rPr lang="en-GB" baseline="0" dirty="0" smtClean="0"/>
              <a:t>, to share with colleagues, partly as our submission drew from two very different departments, one an ‘old university’ context in which journal articles were the norm as a means of dissemination, the other the art school which at that point, saw its normal means of dissemination as the exhibition.</a:t>
            </a:r>
          </a:p>
          <a:p>
            <a:endParaRPr lang="en-GB" baseline="0" dirty="0" smtClean="0"/>
          </a:p>
          <a:p>
            <a:r>
              <a:rPr lang="en-GB" baseline="0" dirty="0" smtClean="0"/>
              <a:t>Here we see that in 2001, </a:t>
            </a:r>
            <a:r>
              <a:rPr lang="en-GB" b="1" u="sng" baseline="0" dirty="0" smtClean="0"/>
              <a:t>exhibition </a:t>
            </a:r>
            <a:r>
              <a:rPr lang="en-GB" baseline="0" dirty="0" smtClean="0"/>
              <a:t>really was the dominant form of dissemination in the 9242 outputs submitted to that unit. </a:t>
            </a:r>
          </a:p>
          <a:p>
            <a:r>
              <a:rPr lang="en-GB" i="1" baseline="0" dirty="0" smtClean="0"/>
              <a:t>Now there are a few other output types not shown here – patents, </a:t>
            </a:r>
          </a:p>
          <a:p>
            <a:r>
              <a:rPr lang="en-US" sz="1200" i="1" kern="1200" dirty="0" smtClean="0">
                <a:solidFill>
                  <a:schemeClr val="tx1"/>
                </a:solidFill>
                <a:effectLst/>
              </a:rPr>
              <a:t>F 	Patent/published patent application </a:t>
            </a:r>
            <a:endParaRPr lang="en-GB" sz="1200" i="1" kern="1200" dirty="0" smtClean="0">
              <a:solidFill>
                <a:schemeClr val="tx1"/>
              </a:solidFill>
              <a:effectLst/>
            </a:endParaRPr>
          </a:p>
          <a:p>
            <a:r>
              <a:rPr lang="en-US" sz="1200" i="1" kern="1200" dirty="0" smtClean="0">
                <a:solidFill>
                  <a:schemeClr val="tx1"/>
                </a:solidFill>
                <a:effectLst/>
              </a:rPr>
              <a:t>G 	Software </a:t>
            </a:r>
            <a:endParaRPr lang="en-GB" sz="1200" i="1" kern="1200" dirty="0" smtClean="0">
              <a:solidFill>
                <a:schemeClr val="tx1"/>
              </a:solidFill>
              <a:effectLst/>
            </a:endParaRPr>
          </a:p>
          <a:p>
            <a:r>
              <a:rPr lang="en-US" sz="1200" i="1" kern="1200" dirty="0" smtClean="0">
                <a:solidFill>
                  <a:schemeClr val="tx1"/>
                </a:solidFill>
                <a:effectLst/>
              </a:rPr>
              <a:t>H 	Report for external body </a:t>
            </a:r>
            <a:endParaRPr lang="en-GB" sz="1200" i="1" kern="1200" dirty="0" smtClean="0">
              <a:solidFill>
                <a:schemeClr val="tx1"/>
              </a:solidFill>
              <a:effectLst/>
            </a:endParaRPr>
          </a:p>
          <a:p>
            <a:r>
              <a:rPr lang="en-US" sz="1200" i="1" kern="1200" dirty="0" smtClean="0">
                <a:solidFill>
                  <a:schemeClr val="tx1"/>
                </a:solidFill>
                <a:effectLst/>
              </a:rPr>
              <a:t>I 	Confidential report for external body </a:t>
            </a:r>
            <a:endParaRPr lang="en-GB" sz="1200" i="1" kern="1200" dirty="0" smtClean="0">
              <a:solidFill>
                <a:schemeClr val="tx1"/>
              </a:solidFill>
              <a:effectLst/>
            </a:endParaRPr>
          </a:p>
          <a:p>
            <a:r>
              <a:rPr lang="en-US" sz="1200" i="1" kern="1200" dirty="0" smtClean="0">
                <a:solidFill>
                  <a:schemeClr val="tx1"/>
                </a:solidFill>
                <a:effectLst/>
              </a:rPr>
              <a:t>J 	Internet publication </a:t>
            </a:r>
            <a:endParaRPr lang="en-GB" sz="1200" i="1" kern="1200" dirty="0" smtClean="0">
              <a:solidFill>
                <a:schemeClr val="tx1"/>
              </a:solidFill>
              <a:effectLst/>
            </a:endParaRPr>
          </a:p>
          <a:p>
            <a:r>
              <a:rPr lang="en-US" sz="1200" i="1" kern="1200" dirty="0" smtClean="0">
                <a:solidFill>
                  <a:schemeClr val="tx1"/>
                </a:solidFill>
                <a:effectLst/>
              </a:rPr>
              <a:t>K 	Internet publication (via subscription only)</a:t>
            </a:r>
            <a:endParaRPr lang="en-GB" sz="1200" i="1" kern="1200" dirty="0" smtClean="0">
              <a:solidFill>
                <a:schemeClr val="tx1"/>
              </a:solidFill>
              <a:effectLst/>
            </a:endParaRPr>
          </a:p>
          <a:p>
            <a:r>
              <a:rPr lang="en-US" sz="1200" i="1" kern="1200" dirty="0" smtClean="0">
                <a:solidFill>
                  <a:schemeClr val="tx1"/>
                </a:solidFill>
                <a:effectLst/>
              </a:rPr>
              <a:t>L 	Performance </a:t>
            </a:r>
          </a:p>
          <a:p>
            <a:r>
              <a:rPr lang="en-US" sz="1200" i="1" kern="1200" dirty="0" smtClean="0">
                <a:solidFill>
                  <a:schemeClr val="tx1"/>
                </a:solidFill>
                <a:effectLst/>
              </a:rPr>
              <a:t>Q	Scholarly edition </a:t>
            </a:r>
            <a:endParaRPr lang="en-GB" sz="1200" i="1" kern="1200" dirty="0" smtClean="0">
              <a:solidFill>
                <a:schemeClr val="tx1"/>
              </a:solidFill>
              <a:effectLst/>
            </a:endParaRPr>
          </a:p>
          <a:p>
            <a:r>
              <a:rPr lang="en-US" sz="1200" i="1" kern="1200" dirty="0" smtClean="0">
                <a:solidFill>
                  <a:schemeClr val="tx1"/>
                </a:solidFill>
                <a:effectLst/>
              </a:rPr>
              <a:t>R 	Other form of assessable output</a:t>
            </a:r>
          </a:p>
          <a:p>
            <a:r>
              <a:rPr lang="en-US" sz="1200" i="1" kern="1200" dirty="0" smtClean="0">
                <a:solidFill>
                  <a:schemeClr val="tx1"/>
                </a:solidFill>
                <a:effectLst/>
              </a:rPr>
              <a:t>Which accounted for another 973</a:t>
            </a:r>
            <a:r>
              <a:rPr lang="en-US" sz="1200" i="1" kern="1200" baseline="0" dirty="0" smtClean="0">
                <a:solidFill>
                  <a:schemeClr val="tx1"/>
                </a:solidFill>
                <a:effectLst/>
              </a:rPr>
              <a:t> outputs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was some overlap between how institutions had applied the categories of output type when making their submissions. I had actually raised the question of the circumstances in which one might call a painting or selection of paintings artefacts or exhibitions on a subject-based </a:t>
            </a:r>
            <a:r>
              <a:rPr lang="en-US" sz="1200" kern="1200" baseline="0" dirty="0" err="1" smtClean="0">
                <a:solidFill>
                  <a:schemeClr val="tx1"/>
                </a:solidFill>
                <a:effectLst/>
                <a:latin typeface="+mn-lt"/>
                <a:ea typeface="+mn-ea"/>
                <a:cs typeface="+mn-cs"/>
              </a:rPr>
              <a:t>jisc</a:t>
            </a:r>
            <a:r>
              <a:rPr lang="en-US" sz="1200" kern="1200" baseline="0" dirty="0" smtClean="0">
                <a:solidFill>
                  <a:schemeClr val="tx1"/>
                </a:solidFill>
                <a:effectLst/>
                <a:latin typeface="+mn-lt"/>
                <a:ea typeface="+mn-ea"/>
                <a:cs typeface="+mn-cs"/>
              </a:rPr>
              <a:t>-mail discussion group prior to submissions.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 think one of the more amusing </a:t>
            </a:r>
            <a:r>
              <a:rPr lang="en-US" sz="1200" kern="1200" baseline="0" dirty="0" err="1" smtClean="0">
                <a:solidFill>
                  <a:schemeClr val="tx1"/>
                </a:solidFill>
                <a:effectLst/>
                <a:latin typeface="+mn-lt"/>
                <a:ea typeface="+mn-ea"/>
                <a:cs typeface="+mn-cs"/>
              </a:rPr>
              <a:t>mis</a:t>
            </a:r>
            <a:r>
              <a:rPr lang="en-US" sz="1200" kern="1200" baseline="0" dirty="0" smtClean="0">
                <a:solidFill>
                  <a:schemeClr val="tx1"/>
                </a:solidFill>
                <a:effectLst/>
                <a:latin typeface="+mn-lt"/>
                <a:ea typeface="+mn-ea"/>
                <a:cs typeface="+mn-cs"/>
              </a:rPr>
              <a:t>-applications of a category that I saw was the designation of authored book given to a comic strip published as a 16 page pamphlet – a great example of design but quite a stretch to see it as authored in the sense of the illustrator being someone who was a writer. The expertise manifest in this output was its illustration. The notion of precision </a:t>
            </a:r>
            <a:r>
              <a:rPr lang="en-US" sz="1200" kern="1200" baseline="0" dirty="0" err="1" smtClean="0">
                <a:solidFill>
                  <a:schemeClr val="tx1"/>
                </a:solidFill>
                <a:effectLst/>
                <a:latin typeface="+mn-lt"/>
                <a:ea typeface="+mn-ea"/>
                <a:cs typeface="+mn-cs"/>
              </a:rPr>
              <a:t>tho</a:t>
            </a:r>
            <a:r>
              <a:rPr lang="en-US" sz="1200" kern="1200" baseline="0" dirty="0" smtClean="0">
                <a:solidFill>
                  <a:schemeClr val="tx1"/>
                </a:solidFill>
                <a:effectLst/>
                <a:latin typeface="+mn-lt"/>
                <a:ea typeface="+mn-ea"/>
                <a:cs typeface="+mn-cs"/>
              </a:rPr>
              <a:t> is one we may come back to later.</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23</a:t>
            </a:fld>
            <a:endParaRPr lang="en-GB"/>
          </a:p>
        </p:txBody>
      </p:sp>
    </p:spTree>
    <p:extLst>
      <p:ext uri="{BB962C8B-B14F-4D97-AF65-F5344CB8AC3E}">
        <p14:creationId xmlns:p14="http://schemas.microsoft.com/office/powerpoint/2010/main" val="79163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2A2EA-B606-4B35-BE26-C59464AAFE3F}" type="slidenum">
              <a:rPr lang="en-GB" altLang="en-US">
                <a:solidFill>
                  <a:prstClr val="black"/>
                </a:solidFill>
              </a:rPr>
              <a:pPr/>
              <a:t>24</a:t>
            </a:fld>
            <a:endParaRPr lang="en-GB" alt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ltLang="en-US"/>
              <a:t>This is the sort of data I as working with. In the left column we see the institution code, then geographic location, then grade achieved by the institution the output was submitted through.</a:t>
            </a:r>
          </a:p>
        </p:txBody>
      </p:sp>
    </p:spTree>
    <p:extLst>
      <p:ext uri="{BB962C8B-B14F-4D97-AF65-F5344CB8AC3E}">
        <p14:creationId xmlns:p14="http://schemas.microsoft.com/office/powerpoint/2010/main" val="1558172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72644"/>
            <a:ext cx="6008687" cy="3381375"/>
          </a:xfrm>
        </p:spPr>
      </p:sp>
      <p:sp>
        <p:nvSpPr>
          <p:cNvPr id="3" name="Notes Placeholder 2"/>
          <p:cNvSpPr>
            <a:spLocks noGrp="1"/>
          </p:cNvSpPr>
          <p:nvPr>
            <p:ph type="body" idx="1"/>
          </p:nvPr>
        </p:nvSpPr>
        <p:spPr>
          <a:xfrm>
            <a:off x="439737" y="3754019"/>
            <a:ext cx="6219855" cy="6266282"/>
          </a:xfrm>
        </p:spPr>
        <p:txBody>
          <a:bodyPr/>
          <a:lstStyle/>
          <a:p>
            <a:r>
              <a:rPr lang="en-GB" dirty="0" smtClean="0"/>
              <a:t>So coming back to where those exhibitions were, and one</a:t>
            </a:r>
            <a:r>
              <a:rPr lang="en-GB" baseline="0" dirty="0" smtClean="0"/>
              <a:t> question I posed – just what was ‘international’ standing. In the data definitions for the 2001 exercise, </a:t>
            </a:r>
            <a:endParaRPr lang="en-GB" baseline="0" dirty="0" smtClean="0">
              <a:latin typeface="Arial" panose="020B0604020202020204" pitchFamily="34" charset="0"/>
              <a:cs typeface="Arial" panose="020B0604020202020204" pitchFamily="34" charset="0"/>
            </a:endParaRPr>
          </a:p>
          <a:p>
            <a:pPr>
              <a:lnSpc>
                <a:spcPts val="1440"/>
              </a:lnSpc>
              <a:spcAft>
                <a:spcPts val="60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‘For the purposes of the RAE</a:t>
            </a:r>
            <a:r>
              <a:rPr lang="en-GB" sz="1100" u="sng" dirty="0" smtClean="0">
                <a:effectLst/>
                <a:latin typeface="Arial" panose="020B0604020202020204" pitchFamily="34" charset="0"/>
                <a:ea typeface="Times New Roman" panose="02020603050405020304" pitchFamily="18" charset="0"/>
                <a:cs typeface="Arial" panose="020B0604020202020204" pitchFamily="34" charset="0"/>
              </a:rPr>
              <a:t>, international excellence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refers to work which is comparable in quality to the best work conducted in that field at a global level, </a:t>
            </a:r>
            <a:r>
              <a:rPr lang="en-GB" sz="1100" u="sng" dirty="0" smtClean="0">
                <a:effectLst/>
                <a:latin typeface="Arial" panose="020B0604020202020204" pitchFamily="34" charset="0"/>
                <a:ea typeface="Times New Roman" panose="02020603050405020304" pitchFamily="18" charset="0"/>
                <a:cs typeface="Arial" panose="020B0604020202020204" pitchFamily="34" charset="0"/>
              </a:rPr>
              <a:t>irrespective of its specific geographical location</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100" i="1" dirty="0" smtClean="0">
                <a:effectLst/>
                <a:latin typeface="Arial" panose="020B0604020202020204" pitchFamily="34" charset="0"/>
                <a:ea typeface="Times New Roman" panose="02020603050405020304" pitchFamily="18" charset="0"/>
                <a:cs typeface="Arial" panose="020B0604020202020204" pitchFamily="34" charset="0"/>
              </a:rPr>
              <a:t>In assessing whether the work is of international or national excellence, the Panel will use its professional judgement. For awards in recognition of international excellence, the Panel will take account of </a:t>
            </a:r>
            <a:r>
              <a:rPr lang="en-GB" sz="1100" u="sng" dirty="0" smtClean="0">
                <a:effectLst/>
                <a:latin typeface="Arial" panose="020B0604020202020204" pitchFamily="34" charset="0"/>
                <a:ea typeface="Times New Roman" panose="02020603050405020304" pitchFamily="18" charset="0"/>
                <a:cs typeface="Arial" panose="020B0604020202020204" pitchFamily="34" charset="0"/>
              </a:rPr>
              <a:t>the extent to which the work advances the subject</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 The research must demonstrate </a:t>
            </a:r>
            <a:r>
              <a:rPr lang="en-GB" sz="1100" u="sng" dirty="0" smtClean="0">
                <a:effectLst/>
                <a:latin typeface="Arial" panose="020B0604020202020204" pitchFamily="34" charset="0"/>
                <a:ea typeface="Times New Roman" panose="02020603050405020304" pitchFamily="18" charset="0"/>
                <a:cs typeface="Arial" panose="020B0604020202020204" pitchFamily="34" charset="0"/>
              </a:rPr>
              <a:t>a significant contribution to original thought and new knowledge in the field internationally</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 This is normally evidenced in the level of </a:t>
            </a:r>
            <a:r>
              <a:rPr lang="en-GB" sz="1100" u="sng" dirty="0" smtClean="0">
                <a:effectLst/>
                <a:latin typeface="Arial" panose="020B0604020202020204" pitchFamily="34" charset="0"/>
                <a:ea typeface="Times New Roman" panose="02020603050405020304" pitchFamily="18" charset="0"/>
                <a:cs typeface="Arial" panose="020B0604020202020204" pitchFamily="34" charset="0"/>
              </a:rPr>
              <a:t>international dissemination, review and peer esteem</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100" u="sng" dirty="0" smtClean="0">
                <a:effectLst/>
                <a:latin typeface="Arial" panose="020B0604020202020204" pitchFamily="34" charset="0"/>
                <a:ea typeface="Times New Roman" panose="02020603050405020304" pitchFamily="18" charset="0"/>
                <a:cs typeface="Arial" panose="020B0604020202020204" pitchFamily="34" charset="0"/>
              </a:rPr>
              <a:t>National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excellence is defined as a quality of research which clearly demonstrates </a:t>
            </a:r>
            <a:r>
              <a:rPr lang="en-GB" sz="1100" u="sng" dirty="0" smtClean="0">
                <a:effectLst/>
                <a:latin typeface="Arial" panose="020B0604020202020204" pitchFamily="34" charset="0"/>
                <a:ea typeface="Times New Roman" panose="02020603050405020304" pitchFamily="18" charset="0"/>
                <a:cs typeface="Arial" panose="020B0604020202020204" pitchFamily="34" charset="0"/>
              </a:rPr>
              <a:t>a substantial contribution to existing paradigms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within the field.’ http://www.rae.ac.uk/2001/pubs/5_99/</a:t>
            </a:r>
            <a:endParaRPr lang="en-GB" sz="1100" dirty="0" smtClean="0">
              <a:latin typeface="Arial" panose="020B0604020202020204" pitchFamily="34" charset="0"/>
              <a:cs typeface="Arial" panose="020B0604020202020204" pitchFamily="34" charset="0"/>
            </a:endParaRPr>
          </a:p>
          <a:p>
            <a:r>
              <a:rPr lang="en-GB" dirty="0" smtClean="0"/>
              <a:t>Here’s a little snapshot</a:t>
            </a:r>
            <a:r>
              <a:rPr lang="en-GB" baseline="0" dirty="0" smtClean="0"/>
              <a:t> of the grades achieved by the units of assessment in which people who realised these various shows were affiliated – showing at the Tate’s various London and non-London venues was happening across institutions achieving a range of grades. Maybe we can see a bit more of a correlation with high scoring institutions and the London Tate, but not particularly convincing.</a:t>
            </a:r>
          </a:p>
          <a:p>
            <a:r>
              <a:rPr lang="en-GB" baseline="0" dirty="0" smtClean="0"/>
              <a:t>What was more revealing was just the sheer number of gallery locations used, and the sheer number of ways of specifying the same venue.</a:t>
            </a:r>
          </a:p>
          <a:p>
            <a:r>
              <a:rPr lang="en-GB" sz="1200" b="0" i="0" u="none" strike="noStrike" kern="1200" dirty="0" smtClean="0">
                <a:solidFill>
                  <a:schemeClr val="tx1"/>
                </a:solidFill>
                <a:effectLst/>
                <a:latin typeface="+mn-lt"/>
                <a:ea typeface="+mn-ea"/>
                <a:cs typeface="+mn-cs"/>
              </a:rPr>
              <a:t>Just to note 3</a:t>
            </a:r>
            <a:r>
              <a:rPr lang="en-GB" sz="1200" b="0" i="0" u="none" strike="noStrike" kern="1200" baseline="0" dirty="0" smtClean="0">
                <a:solidFill>
                  <a:schemeClr val="tx1"/>
                </a:solidFill>
                <a:effectLst/>
                <a:latin typeface="+mn-lt"/>
                <a:ea typeface="+mn-ea"/>
                <a:cs typeface="+mn-cs"/>
              </a:rPr>
              <a:t> institutions submitted outputs which were shown at Southampton City art gallery</a:t>
            </a:r>
          </a:p>
          <a:p>
            <a:r>
              <a:rPr lang="en-GB" sz="1200" b="0" i="0" u="none" strike="noStrike" kern="1200" dirty="0" smtClean="0">
                <a:solidFill>
                  <a:schemeClr val="tx1"/>
                </a:solidFill>
                <a:effectLst/>
                <a:latin typeface="+mn-lt"/>
                <a:ea typeface="+mn-ea"/>
                <a:cs typeface="+mn-cs"/>
              </a:rPr>
              <a:t>The Way Up and the Way Down,</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Chris </a:t>
            </a:r>
            <a:r>
              <a:rPr lang="en-GB" sz="1200" b="0" i="0" u="none" strike="noStrike" kern="1200" dirty="0" err="1" smtClean="0">
                <a:solidFill>
                  <a:schemeClr val="tx1"/>
                </a:solidFill>
                <a:effectLst/>
                <a:latin typeface="+mn-lt"/>
                <a:ea typeface="+mn-ea"/>
                <a:cs typeface="+mn-cs"/>
              </a:rPr>
              <a:t>Ofili</a:t>
            </a:r>
            <a:r>
              <a:rPr lang="en-GB" sz="1200" b="0" i="0" u="none" strike="noStrike" kern="1200" dirty="0" smtClean="0">
                <a:solidFill>
                  <a:schemeClr val="tx1"/>
                </a:solidFill>
                <a:effectLst/>
                <a:latin typeface="+mn-lt"/>
                <a:ea typeface="+mn-ea"/>
                <a:cs typeface="+mn-cs"/>
              </a:rPr>
              <a:t> &amp; Triplicate</a:t>
            </a:r>
          </a:p>
          <a:p>
            <a:r>
              <a:rPr lang="en-GB" sz="1200" b="0" i="0" u="none" strike="noStrike" kern="1200" dirty="0" smtClean="0">
                <a:solidFill>
                  <a:schemeClr val="tx1"/>
                </a:solidFill>
                <a:effectLst/>
                <a:latin typeface="+mn-lt"/>
                <a:ea typeface="+mn-ea"/>
                <a:cs typeface="+mn-cs"/>
              </a:rPr>
              <a:t>and</a:t>
            </a:r>
            <a:r>
              <a:rPr lang="en-GB" sz="1200" b="0" i="0" u="none" strike="noStrike" kern="1200" baseline="0" dirty="0" smtClean="0">
                <a:solidFill>
                  <a:schemeClr val="tx1"/>
                </a:solidFill>
                <a:effectLst/>
                <a:latin typeface="+mn-lt"/>
                <a:ea typeface="+mn-ea"/>
                <a:cs typeface="+mn-cs"/>
              </a:rPr>
              <a:t> 2 institutions each submitted 2 outputs shown at John Hansard gallery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We Are Going to Tell Lies,</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Truth – Hallucination, Sublime: The Darkness and the Light (Works for the Arts Council Collection), &amp; Strictly Suburban.</a:t>
            </a:r>
            <a:br>
              <a:rPr lang="en-GB" sz="1200" b="0" i="0" u="none" strike="noStrike" kern="1200" dirty="0" smtClean="0">
                <a:solidFill>
                  <a:schemeClr val="tx1"/>
                </a:solidFill>
                <a:effectLst/>
                <a:latin typeface="+mn-lt"/>
                <a:ea typeface="+mn-ea"/>
                <a:cs typeface="+mn-cs"/>
              </a:rPr>
            </a:br>
            <a:r>
              <a:rPr lang="en-GB" sz="1200" b="0" i="0" u="sng" strike="noStrike" kern="1200" dirty="0" smtClean="0">
                <a:solidFill>
                  <a:schemeClr val="tx1"/>
                </a:solidFill>
                <a:effectLst/>
                <a:latin typeface="+mn-lt"/>
                <a:ea typeface="+mn-ea"/>
                <a:cs typeface="+mn-cs"/>
              </a:rPr>
              <a:t>These</a:t>
            </a:r>
            <a:r>
              <a:rPr lang="en-GB" sz="1200" b="0" i="0" u="sng" strike="noStrike" kern="1200" baseline="0" dirty="0" smtClean="0">
                <a:solidFill>
                  <a:schemeClr val="tx1"/>
                </a:solidFill>
                <a:effectLst/>
                <a:latin typeface="+mn-lt"/>
                <a:ea typeface="+mn-ea"/>
                <a:cs typeface="+mn-cs"/>
              </a:rPr>
              <a:t> institutions all score 5 for their overall submissions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were several non-fine art locations given for outputs coded as ‘exhibition’, </a:t>
            </a:r>
            <a:r>
              <a:rPr lang="en-GB" baseline="0" dirty="0" err="1" smtClean="0"/>
              <a:t>eg</a:t>
            </a:r>
            <a:r>
              <a:rPr lang="en-GB" baseline="0" dirty="0" smtClean="0"/>
              <a:t> for fashion collections shown at London Fashion week. I guess I’d be more inclined to categorise these as designs rather than exhibitions.</a:t>
            </a:r>
            <a:endParaRPr lang="en-GB" dirty="0" smtClean="0"/>
          </a:p>
          <a:p>
            <a:r>
              <a:rPr lang="en-GB" sz="1200" b="0" i="0" u="none" strike="noStrike" kern="1200" baseline="0" dirty="0" smtClean="0">
                <a:solidFill>
                  <a:schemeClr val="tx1"/>
                </a:solidFill>
                <a:effectLst/>
                <a:latin typeface="+mn-lt"/>
                <a:ea typeface="+mn-ea"/>
                <a:cs typeface="+mn-cs"/>
              </a:rPr>
              <a:t>One thing that was apparent from a more detailed study I did comparing some 5-rated submissions with 3-rated submissions was the much higher number of design outputs (even if coded as exhibitions) in the institutions scoring 5.</a:t>
            </a:r>
          </a:p>
          <a:p>
            <a:r>
              <a:rPr lang="en-GB" sz="1200" b="0" i="0" u="none" strike="noStrike" kern="1200" baseline="0" dirty="0" smtClean="0">
                <a:solidFill>
                  <a:schemeClr val="tx1"/>
                </a:solidFill>
                <a:effectLst/>
                <a:latin typeface="+mn-lt"/>
                <a:ea typeface="+mn-ea"/>
                <a:cs typeface="+mn-cs"/>
              </a:rPr>
              <a:t>Overall I’d say ‘all very interesting, but it might be worth looking at how we specify what we do…’</a:t>
            </a:r>
          </a:p>
          <a:p>
            <a:endParaRPr lang="en-GB"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A5607A-D23F-4635-97F3-6BFBDA966073}" type="slidenum">
              <a:rPr lang="en-GB" smtClean="0"/>
              <a:t>25</a:t>
            </a:fld>
            <a:endParaRPr lang="en-GB"/>
          </a:p>
        </p:txBody>
      </p:sp>
    </p:spTree>
    <p:extLst>
      <p:ext uri="{BB962C8B-B14F-4D97-AF65-F5344CB8AC3E}">
        <p14:creationId xmlns:p14="http://schemas.microsoft.com/office/powerpoint/2010/main" val="2085306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35F91-F57C-4C8B-A055-3A9E63B8E17D}" type="slidenum">
              <a:rPr lang="en-GB" altLang="en-US">
                <a:solidFill>
                  <a:prstClr val="black"/>
                </a:solidFill>
              </a:rPr>
              <a:pPr/>
              <a:t>26</a:t>
            </a:fld>
            <a:endParaRPr lang="en-GB" altLang="en-US">
              <a:solidFill>
                <a:prstClr val="black"/>
              </a:solidFill>
            </a:endParaRPr>
          </a:p>
        </p:txBody>
      </p:sp>
      <p:sp>
        <p:nvSpPr>
          <p:cNvPr id="27650" name="Rectangle 2"/>
          <p:cNvSpPr>
            <a:spLocks noGrp="1" noRot="1" noChangeAspect="1" noChangeArrowheads="1" noTextEdit="1"/>
          </p:cNvSpPr>
          <p:nvPr>
            <p:ph type="sldImg"/>
          </p:nvPr>
        </p:nvSpPr>
        <p:spPr>
          <a:xfrm>
            <a:off x="439738" y="285750"/>
            <a:ext cx="6008687" cy="3381375"/>
          </a:xfrm>
          <a:ln/>
        </p:spPr>
      </p:sp>
      <p:sp>
        <p:nvSpPr>
          <p:cNvPr id="27651" name="Rectangle 3"/>
          <p:cNvSpPr>
            <a:spLocks noGrp="1" noChangeArrowheads="1"/>
          </p:cNvSpPr>
          <p:nvPr>
            <p:ph type="body" idx="1"/>
          </p:nvPr>
        </p:nvSpPr>
        <p:spPr>
          <a:xfrm>
            <a:off x="439737" y="3667754"/>
            <a:ext cx="6237107" cy="6352546"/>
          </a:xfrm>
        </p:spPr>
        <p:txBody>
          <a:bodyPr/>
          <a:lstStyle/>
          <a:p>
            <a:r>
              <a:rPr lang="en-GB" altLang="en-US" dirty="0" smtClean="0"/>
              <a:t>There were some problems with the data submitted. And what I am going to show is a partial bit of work.</a:t>
            </a:r>
            <a:r>
              <a:rPr lang="en-GB" altLang="en-US" baseline="0" dirty="0" smtClean="0"/>
              <a:t> I had to do a lot of data cleaning.</a:t>
            </a:r>
            <a:endParaRPr lang="en-GB" altLang="en-US" dirty="0" smtClean="0"/>
          </a:p>
          <a:p>
            <a:endParaRPr lang="en-GB" altLang="en-US" dirty="0" smtClean="0"/>
          </a:p>
          <a:p>
            <a:r>
              <a:rPr lang="en-GB" altLang="en-US" dirty="0" smtClean="0"/>
              <a:t>no </a:t>
            </a:r>
            <a:r>
              <a:rPr lang="en-GB" altLang="en-US" dirty="0"/>
              <a:t>of outputs - this ‘cleaning up’ entailed checking virtually every record for </a:t>
            </a:r>
            <a:r>
              <a:rPr lang="en-GB" altLang="en-US" dirty="0" err="1"/>
              <a:t>mis</a:t>
            </a:r>
            <a:r>
              <a:rPr lang="en-GB" altLang="en-US" dirty="0"/>
              <a:t>-spellings, extraneous quote marks </a:t>
            </a:r>
            <a:r>
              <a:rPr lang="en-GB" altLang="en-US" dirty="0" err="1"/>
              <a:t>etc</a:t>
            </a:r>
            <a:endParaRPr lang="en-GB" altLang="en-US" dirty="0"/>
          </a:p>
          <a:p>
            <a:r>
              <a:rPr lang="en-GB" altLang="en-US" dirty="0" smtClean="0"/>
              <a:t>…of </a:t>
            </a:r>
            <a:r>
              <a:rPr lang="en-GB" altLang="en-US" dirty="0"/>
              <a:t>venues identified </a:t>
            </a:r>
            <a:r>
              <a:rPr lang="en-GB" altLang="en-US" dirty="0" smtClean="0"/>
              <a:t>– I found 832 different</a:t>
            </a:r>
            <a:r>
              <a:rPr lang="en-GB" altLang="en-US" baseline="0" dirty="0" smtClean="0"/>
              <a:t> </a:t>
            </a:r>
            <a:r>
              <a:rPr lang="en-GB" altLang="en-US" dirty="0" smtClean="0"/>
              <a:t>venues for these two and a half thousand exhibitions</a:t>
            </a:r>
          </a:p>
          <a:p>
            <a:endParaRPr lang="en-GB" altLang="en-US" dirty="0"/>
          </a:p>
          <a:p>
            <a:r>
              <a:rPr lang="en-GB" altLang="en-US" dirty="0" smtClean="0"/>
              <a:t>….no </a:t>
            </a:r>
            <a:r>
              <a:rPr lang="en-GB" altLang="en-US" dirty="0"/>
              <a:t>with 1 or 2 outputs </a:t>
            </a:r>
            <a:r>
              <a:rPr lang="en-GB" altLang="en-US" dirty="0" smtClean="0"/>
              <a:t>– of these</a:t>
            </a:r>
            <a:r>
              <a:rPr lang="en-GB" altLang="en-US" baseline="0" dirty="0" smtClean="0"/>
              <a:t> </a:t>
            </a:r>
            <a:r>
              <a:rPr lang="en-GB" altLang="en-US" dirty="0" smtClean="0"/>
              <a:t>764 had just one or two exhibitions entered in RAE, so much of the reset of their programme of exhibitions</a:t>
            </a:r>
            <a:r>
              <a:rPr lang="en-GB" altLang="en-US" baseline="0" dirty="0" smtClean="0"/>
              <a:t> over the 5 year period was presumably filled by exhibitors that were not connected to UK higher education (remember these are global venues). I’d query what we might </a:t>
            </a:r>
            <a:r>
              <a:rPr lang="en-GB" altLang="en-US" dirty="0" smtClean="0"/>
              <a:t>know </a:t>
            </a:r>
            <a:r>
              <a:rPr lang="en-GB" altLang="en-US" dirty="0"/>
              <a:t>of the relative reputations of those 764 galleries showing only one or two outputs? - who holds this understanding</a:t>
            </a:r>
            <a:r>
              <a:rPr lang="en-GB" altLang="en-US" dirty="0" smtClean="0"/>
              <a:t>? Is it within academia</a:t>
            </a:r>
            <a:r>
              <a:rPr lang="en-GB" altLang="en-US" baseline="0" dirty="0" smtClean="0"/>
              <a:t> or within the museum and gallery world, or the commercial gallery world?</a:t>
            </a:r>
          </a:p>
          <a:p>
            <a:endParaRPr lang="en-GB" altLang="en-US" dirty="0"/>
          </a:p>
          <a:p>
            <a:r>
              <a:rPr lang="en-GB" altLang="en-US" dirty="0" smtClean="0"/>
              <a:t>….venues </a:t>
            </a:r>
            <a:r>
              <a:rPr lang="en-GB" altLang="en-US" dirty="0"/>
              <a:t>showing 3 or more </a:t>
            </a:r>
            <a:r>
              <a:rPr lang="en-GB" altLang="en-US" dirty="0" smtClean="0"/>
              <a:t>– so we do find 68 </a:t>
            </a:r>
            <a:r>
              <a:rPr lang="en-GB" altLang="en-US" dirty="0"/>
              <a:t>venues showing 3 or more </a:t>
            </a:r>
            <a:r>
              <a:rPr lang="en-GB" altLang="en-US" dirty="0" smtClean="0"/>
              <a:t>outputs</a:t>
            </a:r>
            <a:r>
              <a:rPr lang="en-GB" altLang="en-US" baseline="0" dirty="0" smtClean="0"/>
              <a:t> (maybe one show a year?)</a:t>
            </a:r>
          </a:p>
          <a:p>
            <a:r>
              <a:rPr lang="en-GB" altLang="en-US" dirty="0" smtClean="0"/>
              <a:t>But </a:t>
            </a:r>
            <a:r>
              <a:rPr lang="en-GB" altLang="en-US" dirty="0"/>
              <a:t>10 of these were showing only exhibitions from one university - some special relationship in terms of peer review maybe? </a:t>
            </a:r>
            <a:endParaRPr lang="en-GB" altLang="en-US" dirty="0" smtClean="0"/>
          </a:p>
          <a:p>
            <a:r>
              <a:rPr lang="en-GB" altLang="en-US" dirty="0" smtClean="0"/>
              <a:t>Discounting </a:t>
            </a:r>
            <a:r>
              <a:rPr lang="en-GB" altLang="en-US" dirty="0"/>
              <a:t>this 10 we could say there are 58 venues where the number of exhibitions warrants inclusion in a list of venues of note as dissemination outlets for our field</a:t>
            </a:r>
          </a:p>
          <a:p>
            <a:r>
              <a:rPr lang="en-GB" altLang="en-US" dirty="0" smtClean="0"/>
              <a:t>…venues </a:t>
            </a:r>
            <a:r>
              <a:rPr lang="en-GB" altLang="en-US" dirty="0"/>
              <a:t>showing work of different grades - 32</a:t>
            </a:r>
          </a:p>
          <a:p>
            <a:r>
              <a:rPr lang="en-GB" altLang="en-US" dirty="0"/>
              <a:t>32 of these 58 showed work from submissions rated 3a and 5 - good work in generally poor institutions, or poor work in good institutions?</a:t>
            </a:r>
          </a:p>
          <a:p>
            <a:r>
              <a:rPr lang="en-GB" altLang="en-US" dirty="0" smtClean="0"/>
              <a:t>…venues </a:t>
            </a:r>
            <a:r>
              <a:rPr lang="en-GB" altLang="en-US" dirty="0"/>
              <a:t>only showing 5’s - And, out of 832 venues, 19 clearly associated with quality work</a:t>
            </a:r>
          </a:p>
          <a:p>
            <a:r>
              <a:rPr lang="en-GB" altLang="en-US" dirty="0" smtClean="0"/>
              <a:t>But overall, venues showing material from more that one institution across grades - it’s the V&amp;A, Tate,</a:t>
            </a:r>
            <a:r>
              <a:rPr lang="en-GB" altLang="en-US" baseline="0" dirty="0" smtClean="0"/>
              <a:t> South London Gallery, Royal Academy, Matts Gallery, ICA, Crafts Council</a:t>
            </a:r>
            <a:endParaRPr lang="en-GB" altLang="en-US" dirty="0" smtClean="0"/>
          </a:p>
          <a:p>
            <a:r>
              <a:rPr lang="en-GB" altLang="en-US" dirty="0" smtClean="0"/>
              <a:t>Yes, London, Rest of England</a:t>
            </a:r>
            <a:r>
              <a:rPr lang="en-GB" altLang="en-US" baseline="0" dirty="0" smtClean="0"/>
              <a:t> and EU were the predominant locations of exhibitions… a bit more US and EU for higher scoring institutions, and more Australia and rest of UK for middle scoring institutions…</a:t>
            </a: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n-lt"/>
                <a:ea typeface="+mn-ea"/>
                <a:cs typeface="+mn-cs"/>
              </a:rPr>
              <a:t>832 </a:t>
            </a:r>
            <a:r>
              <a:rPr lang="en-GB" sz="1200" b="0" i="0" u="none" strike="noStrike" kern="1200" baseline="0" dirty="0" smtClean="0">
                <a:solidFill>
                  <a:srgbClr val="FF0000"/>
                </a:solidFill>
                <a:effectLst/>
                <a:latin typeface="+mn-lt"/>
                <a:ea typeface="+mn-ea"/>
                <a:cs typeface="+mn-cs"/>
              </a:rPr>
              <a:t>different venues for the exhibition outputs – that’s actually quite significant given what we’re about to see for journals</a:t>
            </a:r>
            <a:endParaRPr lang="en-GB" baseline="0" dirty="0" smtClean="0">
              <a:solidFill>
                <a:srgbClr val="FF0000"/>
              </a:solidFill>
            </a:endParaRPr>
          </a:p>
          <a:p>
            <a:endParaRPr lang="en-GB" altLang="en-US" dirty="0"/>
          </a:p>
        </p:txBody>
      </p:sp>
    </p:spTree>
    <p:extLst>
      <p:ext uri="{BB962C8B-B14F-4D97-AF65-F5344CB8AC3E}">
        <p14:creationId xmlns:p14="http://schemas.microsoft.com/office/powerpoint/2010/main" val="1403758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F9271-34D4-437C-993D-C0F613BEB02A}" type="slidenum">
              <a:rPr lang="en-GB" altLang="en-US">
                <a:solidFill>
                  <a:prstClr val="black"/>
                </a:solidFill>
              </a:rPr>
              <a:pPr/>
              <a:t>27</a:t>
            </a:fld>
            <a:endParaRPr lang="en-GB" alt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GB" altLang="en-US" dirty="0" smtClean="0"/>
              <a:t>This </a:t>
            </a:r>
            <a:r>
              <a:rPr lang="en-GB" altLang="en-US" dirty="0" smtClean="0"/>
              <a:t>frequency</a:t>
            </a:r>
            <a:r>
              <a:rPr lang="en-GB" altLang="en-US" baseline="0" dirty="0" smtClean="0"/>
              <a:t> </a:t>
            </a:r>
            <a:r>
              <a:rPr lang="en-GB" altLang="en-US" dirty="0" smtClean="0"/>
              <a:t>data gives </a:t>
            </a:r>
            <a:r>
              <a:rPr lang="en-GB" altLang="en-US" dirty="0"/>
              <a:t>a picture of venues of ‘known standing’ that may well accord with general expectation. </a:t>
            </a:r>
          </a:p>
          <a:p>
            <a:r>
              <a:rPr lang="en-GB" altLang="en-US" dirty="0"/>
              <a:t>Note how the Crafts Council, V&amp;A, Design Museum are towards top of the list - most of these exhibitions were more design or craft focussed, so despite the preponderance of fine art outputs, it’s the design ones where we get a clear indication of recognised </a:t>
            </a:r>
            <a:r>
              <a:rPr lang="en-GB" altLang="en-US" dirty="0" smtClean="0"/>
              <a:t>venues</a:t>
            </a:r>
          </a:p>
          <a:p>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But lets now look a bit more at those journal articles,</a:t>
            </a:r>
            <a:r>
              <a:rPr lang="en-GB" baseline="0" dirty="0" smtClean="0"/>
              <a:t> to provide a basis for possibly seeing a data set that might allow some comparison with other fields</a:t>
            </a:r>
            <a:endParaRPr lang="en-GB" dirty="0" smtClean="0"/>
          </a:p>
          <a:p>
            <a:endParaRPr lang="en-GB" altLang="en-US" dirty="0"/>
          </a:p>
        </p:txBody>
      </p:sp>
    </p:spTree>
    <p:extLst>
      <p:ext uri="{BB962C8B-B14F-4D97-AF65-F5344CB8AC3E}">
        <p14:creationId xmlns:p14="http://schemas.microsoft.com/office/powerpoint/2010/main" val="2866693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36DB4-308B-45DA-957B-F8D640CB633E}" type="slidenum">
              <a:rPr lang="en-GB" altLang="en-US"/>
              <a:pPr/>
              <a:t>28</a:t>
            </a:fld>
            <a:endParaRPr lang="en-GB"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GB" altLang="en-US" dirty="0"/>
              <a:t>And its worth just checking some of the data on journals also</a:t>
            </a:r>
          </a:p>
          <a:p>
            <a:r>
              <a:rPr lang="en-GB" altLang="en-US" dirty="0" smtClean="0"/>
              <a:t> cleaning</a:t>
            </a:r>
            <a:endParaRPr lang="en-GB" altLang="en-US" dirty="0"/>
          </a:p>
          <a:p>
            <a:r>
              <a:rPr lang="en-GB" altLang="en-US" dirty="0" smtClean="0"/>
              <a:t> total </a:t>
            </a:r>
            <a:r>
              <a:rPr lang="en-GB" altLang="en-US" dirty="0"/>
              <a:t>number</a:t>
            </a:r>
          </a:p>
          <a:p>
            <a:r>
              <a:rPr lang="en-GB" altLang="en-US" dirty="0" smtClean="0"/>
              <a:t> one output 321 journals</a:t>
            </a:r>
            <a:endParaRPr lang="en-GB" altLang="en-US" dirty="0"/>
          </a:p>
          <a:p>
            <a:r>
              <a:rPr lang="en-GB" altLang="en-US" dirty="0" smtClean="0"/>
              <a:t> 3 </a:t>
            </a:r>
            <a:r>
              <a:rPr lang="en-GB" altLang="en-US" dirty="0"/>
              <a:t>or </a:t>
            </a:r>
            <a:r>
              <a:rPr lang="en-GB" altLang="en-US" dirty="0" smtClean="0"/>
              <a:t>more just 76 journals</a:t>
            </a:r>
            <a:endParaRPr lang="en-GB" altLang="en-US" dirty="0"/>
          </a:p>
          <a:p>
            <a:r>
              <a:rPr lang="en-GB" altLang="en-US" dirty="0" smtClean="0"/>
              <a:t> one institution 22 of the 76</a:t>
            </a:r>
            <a:endParaRPr lang="en-GB" altLang="en-US" dirty="0"/>
          </a:p>
          <a:p>
            <a:r>
              <a:rPr lang="en-GB" altLang="en-US" dirty="0" smtClean="0"/>
              <a:t>So 54 journals </a:t>
            </a:r>
            <a:r>
              <a:rPr lang="en-GB" altLang="en-US" dirty="0"/>
              <a:t>of note?</a:t>
            </a:r>
          </a:p>
          <a:p>
            <a:r>
              <a:rPr lang="en-GB" altLang="en-US" dirty="0"/>
              <a:t>We have a similar picture of a lack of clearly identifiable dissemination routes for our research activity.</a:t>
            </a:r>
          </a:p>
        </p:txBody>
      </p:sp>
    </p:spTree>
    <p:extLst>
      <p:ext uri="{BB962C8B-B14F-4D97-AF65-F5344CB8AC3E}">
        <p14:creationId xmlns:p14="http://schemas.microsoft.com/office/powerpoint/2010/main" val="1398743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C548E-3B9D-47D9-9FDB-8DEC5FB5FA42}" type="slidenum">
              <a:rPr lang="en-GB" altLang="en-US"/>
              <a:pPr/>
              <a:t>29</a:t>
            </a:fld>
            <a:endParaRPr lang="en-GB"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ltLang="en-US"/>
              <a:t>In more detail, this is a sample of the data.</a:t>
            </a:r>
          </a:p>
          <a:p>
            <a:r>
              <a:rPr lang="en-GB" altLang="en-US"/>
              <a:t>We see here two journals that are outlets for one or two institutions, the Bulletin of the Japanese Society for the Science of Design, and in fact all the articles here were submitted by one person, and the International Journal of Clothing Science &amp; Technology. Two institutions, and 4 people.</a:t>
            </a:r>
          </a:p>
          <a:p>
            <a:r>
              <a:rPr lang="en-GB" altLang="en-US"/>
              <a:t>In comparison, Burlington articles submitted by 3 people at 3 different institutions, Design issues, 6 people at 6 institutions, Drawing fire, 4 at 4 places.</a:t>
            </a:r>
          </a:p>
        </p:txBody>
      </p:sp>
    </p:spTree>
    <p:extLst>
      <p:ext uri="{BB962C8B-B14F-4D97-AF65-F5344CB8AC3E}">
        <p14:creationId xmlns:p14="http://schemas.microsoft.com/office/powerpoint/2010/main" val="263806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A8D9E376-0F76-453F-9043-D777EED7B280}" type="slidenum">
              <a:rPr lang="en-GB" altLang="en-US" sz="1300">
                <a:solidFill>
                  <a:schemeClr val="tx1"/>
                </a:solidFill>
                <a:latin typeface="Arial" panose="020B0604020202020204" pitchFamily="34" charset="0"/>
              </a:rPr>
              <a:pPr/>
              <a:t>3</a:t>
            </a:fld>
            <a:endParaRPr lang="en-GB" altLang="en-US" sz="1300">
              <a:solidFill>
                <a:schemeClr val="tx1"/>
              </a:solidFill>
              <a:latin typeface="Arial" panose="020B0604020202020204" pitchFamily="34"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panose="020B0604020202020204" pitchFamily="34" charset="0"/>
              </a:rPr>
              <a:t>Here are the three core aims of The Higher Education Funding Council for England (HEFCE)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latin typeface="Arial" panose="020B0604020202020204" pitchFamily="34" charset="0"/>
            </a:endParaRPr>
          </a:p>
          <a:p>
            <a:r>
              <a:rPr lang="en-GB" altLang="en-US" dirty="0" smtClean="0">
                <a:latin typeface="Arial" panose="020B0604020202020204" pitchFamily="34" charset="0"/>
              </a:rPr>
              <a:t>Note that the white paper published 16</a:t>
            </a:r>
            <a:r>
              <a:rPr lang="en-GB" altLang="en-US" baseline="30000" dirty="0" smtClean="0">
                <a:latin typeface="Arial" panose="020B0604020202020204" pitchFamily="34" charset="0"/>
              </a:rPr>
              <a:t>th</a:t>
            </a:r>
            <a:r>
              <a:rPr lang="en-GB" altLang="en-US" dirty="0" smtClean="0">
                <a:latin typeface="Arial" panose="020B0604020202020204" pitchFamily="34" charset="0"/>
              </a:rPr>
              <a:t> May is changing all that…but imagine that these values will be enshrined in one or other of the new bodies,  </a:t>
            </a:r>
            <a:r>
              <a:rPr lang="en-GB" dirty="0" smtClean="0"/>
              <a:t>UK </a:t>
            </a:r>
            <a:r>
              <a:rPr lang="en-GB" dirty="0"/>
              <a:t>Research &amp; Innovation (UKRI) body, and the </a:t>
            </a:r>
            <a:r>
              <a:rPr lang="en-GB" dirty="0" smtClean="0"/>
              <a:t> Office </a:t>
            </a:r>
            <a:r>
              <a:rPr lang="en-GB" dirty="0"/>
              <a:t>for Students (</a:t>
            </a:r>
            <a:r>
              <a:rPr lang="en-GB" dirty="0" err="1"/>
              <a:t>OfS</a:t>
            </a:r>
            <a:r>
              <a:rPr lang="en-GB" dirty="0"/>
              <a:t>)</a:t>
            </a:r>
          </a:p>
          <a:p>
            <a:pPr eaLnBrk="1" hangingPunct="1"/>
            <a:endParaRPr lang="en-GB" altLang="en-US" dirty="0" smtClean="0">
              <a:latin typeface="Arial" panose="020B0604020202020204" pitchFamily="34" charset="0"/>
            </a:endParaRPr>
          </a:p>
          <a:p>
            <a:pPr eaLnBrk="1" hangingPunct="1"/>
            <a:endParaRPr lang="en-GB" altLang="en-US" dirty="0" smtClean="0">
              <a:latin typeface="Arial" panose="020B0604020202020204" pitchFamily="34" charset="0"/>
            </a:endParaRPr>
          </a:p>
          <a:p>
            <a:pPr eaLnBrk="1" hangingPunct="1"/>
            <a:r>
              <a:rPr lang="en-GB" altLang="en-US" sz="1600" dirty="0" smtClean="0">
                <a:latin typeface="Arial" panose="020B0604020202020204" pitchFamily="34" charset="0"/>
              </a:rPr>
              <a:t>4</a:t>
            </a:r>
            <a:r>
              <a:rPr lang="en-GB" altLang="en-US" sz="1600" baseline="30000" dirty="0" smtClean="0">
                <a:latin typeface="Arial" panose="020B0604020202020204" pitchFamily="34" charset="0"/>
              </a:rPr>
              <a:t>th</a:t>
            </a:r>
            <a:r>
              <a:rPr lang="en-GB" altLang="en-US" sz="1600" dirty="0" smtClean="0">
                <a:latin typeface="Arial" panose="020B0604020202020204" pitchFamily="34" charset="0"/>
              </a:rPr>
              <a:t> </a:t>
            </a:r>
            <a:r>
              <a:rPr lang="en-GB" altLang="en-US" sz="1600" dirty="0" smtClean="0">
                <a:latin typeface="Arial" panose="020B0604020202020204" pitchFamily="34" charset="0"/>
              </a:rPr>
              <a:t>aim is  Widening participation and fair access </a:t>
            </a:r>
          </a:p>
          <a:p>
            <a:pPr lvl="1" eaLnBrk="1" hangingPunct="1"/>
            <a:r>
              <a:rPr lang="en-GB" altLang="en-US" dirty="0" smtClean="0">
                <a:latin typeface="Arial" panose="020B0604020202020204" pitchFamily="34" charset="0"/>
              </a:rPr>
              <a:t>To promote and provide the opportunity of successful participation in higher education to everyone who can benefit from it. </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297985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4AADE-849F-435E-9FE5-08052C1BA402}" type="slidenum">
              <a:rPr lang="en-GB" altLang="en-US"/>
              <a:pPr/>
              <a:t>30</a:t>
            </a:fld>
            <a:endParaRPr lang="en-GB"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ltLang="en-US" dirty="0"/>
              <a:t>We see here that design journals are strongly represented among those appearing most frequently. The ones in red are those detailed in the previous slide. Mention that all Typography Papers came from one institution, </a:t>
            </a:r>
            <a:r>
              <a:rPr lang="en-GB" altLang="en-US" dirty="0" err="1"/>
              <a:t>ie</a:t>
            </a:r>
            <a:r>
              <a:rPr lang="en-GB" altLang="en-US" dirty="0"/>
              <a:t> the Typography department at Reading University.</a:t>
            </a:r>
          </a:p>
          <a:p>
            <a:r>
              <a:rPr lang="en-GB" altLang="en-US" dirty="0"/>
              <a:t>It should also be noted that journals and magazines like </a:t>
            </a:r>
            <a:r>
              <a:rPr lang="en-GB" altLang="en-US" dirty="0" err="1"/>
              <a:t>Artforum</a:t>
            </a:r>
            <a:r>
              <a:rPr lang="en-GB" altLang="en-US" dirty="0"/>
              <a:t>, Frieze and Artists Newsletter were only represented by one submission, along with some very unlikely-sounding journals for the dissemination of the outcomes of art &amp; design research, like the Journal of Pentecostal Theology or the  International Journal for Strategic Planning </a:t>
            </a:r>
          </a:p>
          <a:p>
            <a:endParaRPr lang="en-GB" altLang="en-US" dirty="0"/>
          </a:p>
        </p:txBody>
      </p:sp>
    </p:spTree>
    <p:extLst>
      <p:ext uri="{BB962C8B-B14F-4D97-AF65-F5344CB8AC3E}">
        <p14:creationId xmlns:p14="http://schemas.microsoft.com/office/powerpoint/2010/main" val="2534796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66675" y="163513"/>
            <a:ext cx="6508750" cy="3662362"/>
          </a:xfrm>
          <a:ln/>
        </p:spPr>
      </p:sp>
      <p:sp>
        <p:nvSpPr>
          <p:cNvPr id="65539" name="Rectangle 3"/>
          <p:cNvSpPr>
            <a:spLocks noGrp="1" noChangeArrowheads="1"/>
          </p:cNvSpPr>
          <p:nvPr>
            <p:ph type="body" idx="1"/>
          </p:nvPr>
        </p:nvSpPr>
        <p:spPr>
          <a:xfrm>
            <a:off x="295275" y="3987800"/>
            <a:ext cx="6126163" cy="5534025"/>
          </a:xfrm>
        </p:spPr>
        <p:txBody>
          <a:bodyPr/>
          <a:lstStyle/>
          <a:p>
            <a:pPr defTabSz="914400"/>
            <a:r>
              <a:rPr lang="en-GB" altLang="en-US" dirty="0" smtClean="0"/>
              <a:t>Just to remind</a:t>
            </a:r>
            <a:r>
              <a:rPr lang="en-GB" altLang="en-US" baseline="0" dirty="0" smtClean="0"/>
              <a:t> ourselves of the different ways in which disciplines work…</a:t>
            </a:r>
          </a:p>
          <a:p>
            <a:pPr defTabSz="914400"/>
            <a:r>
              <a:rPr lang="en-GB" altLang="en-US" dirty="0" smtClean="0"/>
              <a:t>These </a:t>
            </a:r>
            <a:r>
              <a:rPr lang="en-GB" altLang="en-US" dirty="0"/>
              <a:t>are some of the sorts of outputs recorded as disseminating our research activities in the 2001 RAE</a:t>
            </a:r>
          </a:p>
          <a:p>
            <a:pPr defTabSz="914400"/>
            <a:r>
              <a:rPr lang="en-GB" altLang="en-US" dirty="0"/>
              <a:t>Illustrates clearly how research or other activities that include dissemination by exhibition predominate in the sphere of art &amp; design. </a:t>
            </a:r>
          </a:p>
          <a:p>
            <a:pPr defTabSz="914400"/>
            <a:r>
              <a:rPr lang="en-GB" altLang="en-US" dirty="0"/>
              <a:t> </a:t>
            </a:r>
          </a:p>
        </p:txBody>
      </p:sp>
    </p:spTree>
    <p:extLst>
      <p:ext uri="{BB962C8B-B14F-4D97-AF65-F5344CB8AC3E}">
        <p14:creationId xmlns:p14="http://schemas.microsoft.com/office/powerpoint/2010/main" val="375379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06679-CDC3-4BF1-A2E4-A11112731F08}" type="slidenum">
              <a:rPr lang="en-GB" altLang="en-US">
                <a:solidFill>
                  <a:srgbClr val="000000"/>
                </a:solidFill>
              </a:rPr>
              <a:pPr/>
              <a:t>32</a:t>
            </a:fld>
            <a:endParaRPr lang="en-GB" altLang="en-US">
              <a:solidFill>
                <a:srgbClr val="000000"/>
              </a:solidFill>
            </a:endParaRPr>
          </a:p>
        </p:txBody>
      </p:sp>
      <p:sp>
        <p:nvSpPr>
          <p:cNvPr id="33794" name="Rectangle 2"/>
          <p:cNvSpPr>
            <a:spLocks noGrp="1" noRot="1" noChangeAspect="1" noChangeArrowheads="1" noTextEdit="1"/>
          </p:cNvSpPr>
          <p:nvPr>
            <p:ph type="sldImg"/>
          </p:nvPr>
        </p:nvSpPr>
        <p:spPr>
          <a:xfrm>
            <a:off x="817563" y="152400"/>
            <a:ext cx="4740275" cy="2667000"/>
          </a:xfrm>
          <a:ln/>
        </p:spPr>
      </p:sp>
      <p:sp>
        <p:nvSpPr>
          <p:cNvPr id="33795" name="Rectangle 3"/>
          <p:cNvSpPr>
            <a:spLocks noGrp="1" noChangeArrowheads="1"/>
          </p:cNvSpPr>
          <p:nvPr>
            <p:ph type="body" idx="1"/>
          </p:nvPr>
        </p:nvSpPr>
        <p:spPr>
          <a:xfrm>
            <a:off x="304800" y="2819400"/>
            <a:ext cx="6324600" cy="6096000"/>
          </a:xfrm>
        </p:spPr>
        <p:txBody>
          <a:bodyPr/>
          <a:lstStyle/>
          <a:p>
            <a:r>
              <a:rPr lang="en-GB" altLang="en-US" dirty="0" smtClean="0"/>
              <a:t> Looking </a:t>
            </a:r>
            <a:r>
              <a:rPr lang="en-GB" altLang="en-US" dirty="0"/>
              <a:t>at the </a:t>
            </a:r>
            <a:r>
              <a:rPr lang="en-GB" altLang="en-US" dirty="0" smtClean="0"/>
              <a:t>2001 RAE </a:t>
            </a:r>
            <a:r>
              <a:rPr lang="en-GB" altLang="en-US" dirty="0"/>
              <a:t>data we then identified 58 exhibition venues where the numbers of outputs submitted in the last RAE give us a reasonable sense that the field knows their standing</a:t>
            </a:r>
          </a:p>
          <a:p>
            <a:r>
              <a:rPr lang="en-GB" altLang="en-US" dirty="0"/>
              <a:t>And we’ve identified 54 journals that form the main vehicles for research dissemination</a:t>
            </a:r>
          </a:p>
          <a:p>
            <a:endParaRPr lang="en-GB" altLang="en-US" dirty="0" smtClean="0"/>
          </a:p>
          <a:p>
            <a:r>
              <a:rPr lang="en-GB" altLang="en-US" dirty="0" smtClean="0"/>
              <a:t>So </a:t>
            </a:r>
            <a:r>
              <a:rPr lang="en-GB" altLang="en-US" dirty="0"/>
              <a:t>any consideration of context might be well advised to check out what is being exhibited or published in these venues to check the current condition of research in our field. And that applies both to doctoral students and to academics when framing the context for their research, whether for </a:t>
            </a:r>
            <a:r>
              <a:rPr lang="en-GB" altLang="en-US" dirty="0" smtClean="0"/>
              <a:t>AHRC </a:t>
            </a:r>
            <a:r>
              <a:rPr lang="en-GB" altLang="en-US" dirty="0"/>
              <a:t>or other funding applications, or for the next </a:t>
            </a:r>
            <a:r>
              <a:rPr lang="en-GB" altLang="en-US" dirty="0" smtClean="0"/>
              <a:t>REF </a:t>
            </a:r>
            <a:r>
              <a:rPr lang="en-GB" altLang="en-US" dirty="0"/>
              <a:t>submission</a:t>
            </a:r>
            <a:r>
              <a:rPr lang="en-GB" altLang="en-US" dirty="0" smtClean="0"/>
              <a:t>. </a:t>
            </a:r>
          </a:p>
          <a:p>
            <a:endParaRPr lang="en-GB" altLang="en-US" dirty="0"/>
          </a:p>
          <a:p>
            <a:r>
              <a:rPr lang="en-GB" altLang="en-US" dirty="0" smtClean="0"/>
              <a:t>But</a:t>
            </a:r>
            <a:r>
              <a:rPr lang="en-GB" altLang="en-US" dirty="0"/>
              <a:t>, what are the imperatives for the bodies making decisions on inclusion of exhibitions in their programmes or articles in their journals? To what extent are these judgements peer-reviewed by our peers in academia, enabling as this might the development of a consensus on questions or issues of importance to the field? Or might some of the decision-making be driven by other factor?. To what extent do the policies of the major publicly-funded galleries fit with the research agenda of art &amp; design within UK HEI’s, or, even more questionable, what is the agenda of the commercial galleries? Only 3 university galleries appeared on the table showing frequency of exhibition, but there were 5 commercial galleries. CLICK</a:t>
            </a:r>
          </a:p>
          <a:p>
            <a:r>
              <a:rPr lang="en-GB" altLang="en-US" dirty="0"/>
              <a:t>Another issue that has emerged from this work is the poor quality of the data. In some cases, there were three or four versions of a venue or journal name - a minor point maybe, but indicative of the poor regard given to the value of evidence</a:t>
            </a:r>
            <a:r>
              <a:rPr lang="en-GB" altLang="en-US" dirty="0" smtClean="0"/>
              <a:t>.  </a:t>
            </a:r>
            <a:endParaRPr lang="en-GB" altLang="en-US" dirty="0"/>
          </a:p>
          <a:p>
            <a:r>
              <a:rPr lang="en-GB" altLang="en-US" dirty="0"/>
              <a:t>We saw the predominance of art outputs - what does this imply, given the proportions of the art &amp; design disciplines in our universities? And what of the proportion of outputs that are text based? </a:t>
            </a:r>
            <a:r>
              <a:rPr lang="en-GB" altLang="en-US" dirty="0" smtClean="0"/>
              <a:t> </a:t>
            </a:r>
            <a:endParaRPr lang="en-GB" altLang="en-US" dirty="0"/>
          </a:p>
          <a:p>
            <a:r>
              <a:rPr lang="en-GB" altLang="en-US" dirty="0" smtClean="0"/>
              <a:t>Has </a:t>
            </a:r>
            <a:r>
              <a:rPr lang="en-GB" altLang="en-US" dirty="0"/>
              <a:t>the </a:t>
            </a:r>
            <a:r>
              <a:rPr lang="en-GB" altLang="en-US" dirty="0" smtClean="0"/>
              <a:t>general expectation for </a:t>
            </a:r>
            <a:r>
              <a:rPr lang="en-GB" altLang="en-US" dirty="0"/>
              <a:t>text based articulation of context and contribution to knowledge have any impact on our practice, and should it? </a:t>
            </a:r>
            <a:r>
              <a:rPr lang="en-GB" altLang="en-US" dirty="0" smtClean="0"/>
              <a:t> </a:t>
            </a:r>
            <a:endParaRPr lang="en-GB" altLang="en-US" dirty="0"/>
          </a:p>
          <a:p>
            <a:r>
              <a:rPr lang="en-GB" altLang="en-US" dirty="0"/>
              <a:t>What </a:t>
            </a:r>
            <a:r>
              <a:rPr lang="en-GB" altLang="en-US" dirty="0" smtClean="0"/>
              <a:t>seemed </a:t>
            </a:r>
            <a:r>
              <a:rPr lang="en-GB" altLang="en-US" dirty="0"/>
              <a:t>clear to me </a:t>
            </a:r>
            <a:r>
              <a:rPr lang="en-GB" altLang="en-US" dirty="0" smtClean="0"/>
              <a:t>in 2001 was that </a:t>
            </a:r>
            <a:r>
              <a:rPr lang="en-GB" altLang="en-US" dirty="0"/>
              <a:t>the art &amp; design sector </a:t>
            </a:r>
            <a:r>
              <a:rPr lang="en-GB" altLang="en-US" dirty="0" smtClean="0"/>
              <a:t>needed </a:t>
            </a:r>
            <a:r>
              <a:rPr lang="en-GB" altLang="en-US" dirty="0"/>
              <a:t>to grab hold of the research agenda issue, and determine the venues and journals that it considers appropriate to disseminate the outcomes of research activity. This </a:t>
            </a:r>
            <a:r>
              <a:rPr lang="en-GB" altLang="en-US" dirty="0" smtClean="0"/>
              <a:t>was </a:t>
            </a:r>
            <a:r>
              <a:rPr lang="en-GB" altLang="en-US" dirty="0"/>
              <a:t>more evident for fine art than it </a:t>
            </a:r>
            <a:r>
              <a:rPr lang="en-GB" altLang="en-US" dirty="0" smtClean="0"/>
              <a:t>was </a:t>
            </a:r>
            <a:r>
              <a:rPr lang="en-GB" altLang="en-US" dirty="0"/>
              <a:t>for the design </a:t>
            </a:r>
            <a:r>
              <a:rPr lang="en-GB" altLang="en-US" dirty="0" smtClean="0"/>
              <a:t>disciplines</a:t>
            </a:r>
          </a:p>
          <a:p>
            <a:r>
              <a:rPr lang="en-GB" altLang="en-US" dirty="0" smtClean="0"/>
              <a:t>So </a:t>
            </a:r>
            <a:r>
              <a:rPr lang="en-GB" altLang="en-US" dirty="0" err="1" smtClean="0"/>
              <a:t>whats</a:t>
            </a:r>
            <a:r>
              <a:rPr lang="en-GB" altLang="en-US" dirty="0" smtClean="0"/>
              <a:t> happened</a:t>
            </a:r>
            <a:r>
              <a:rPr lang="en-GB" altLang="en-US" baseline="0" dirty="0" smtClean="0"/>
              <a:t> since in subsequent RAE and then REF???</a:t>
            </a:r>
            <a:endParaRPr lang="en-GB" altLang="en-US" dirty="0"/>
          </a:p>
          <a:p>
            <a:r>
              <a:rPr lang="en-GB" altLang="en-US" dirty="0" smtClean="0"/>
              <a:t> </a:t>
            </a:r>
            <a:endParaRPr lang="en-GB" altLang="en-US" dirty="0"/>
          </a:p>
        </p:txBody>
      </p:sp>
    </p:spTree>
    <p:extLst>
      <p:ext uri="{BB962C8B-B14F-4D97-AF65-F5344CB8AC3E}">
        <p14:creationId xmlns:p14="http://schemas.microsoft.com/office/powerpoint/2010/main" val="1245557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here is the data on output types for all three exercises.</a:t>
            </a:r>
          </a:p>
          <a:p>
            <a:r>
              <a:rPr lang="en-GB" dirty="0" smtClean="0"/>
              <a:t>Now</a:t>
            </a:r>
            <a:r>
              <a:rPr lang="en-GB" baseline="0" dirty="0" smtClean="0"/>
              <a:t> </a:t>
            </a:r>
            <a:r>
              <a:rPr lang="en-GB" baseline="0" dirty="0" smtClean="0"/>
              <a:t>the key thing to bear in mind here is that the conflation of the Art &amp; Design History Panel into the Art &amp; Design panel will have had quite an impact </a:t>
            </a:r>
            <a:r>
              <a:rPr lang="en-GB" baseline="0" dirty="0" smtClean="0"/>
              <a:t>here on the readings for the 2014 event – I’ve showed the 2008 submissions from Art &amp; Design separately from art &amp; Design history</a:t>
            </a:r>
            <a:endParaRPr lang="en-GB" dirty="0" smtClean="0"/>
          </a:p>
          <a:p>
            <a:endParaRPr lang="en-GB" dirty="0" smtClean="0"/>
          </a:p>
          <a:p>
            <a:r>
              <a:rPr lang="en-GB" dirty="0" smtClean="0"/>
              <a:t>And I’m going to let you into a secret here – the</a:t>
            </a:r>
            <a:r>
              <a:rPr lang="en-GB" baseline="0" dirty="0" smtClean="0"/>
              <a:t> overview report for the submission cites a different number of outputs than is held in the database. Not quite sure </a:t>
            </a:r>
            <a:r>
              <a:rPr lang="en-GB" baseline="0" dirty="0" err="1" smtClean="0"/>
              <a:t>whats</a:t>
            </a:r>
            <a:r>
              <a:rPr lang="en-GB" baseline="0" dirty="0" smtClean="0"/>
              <a:t> happened there…</a:t>
            </a:r>
          </a:p>
          <a:p>
            <a:r>
              <a:rPr lang="en-GB" baseline="0" dirty="0" smtClean="0"/>
              <a:t>So </a:t>
            </a:r>
            <a:r>
              <a:rPr lang="en-GB" baseline="0" dirty="0" smtClean="0"/>
              <a:t>I’ve used the </a:t>
            </a:r>
            <a:r>
              <a:rPr lang="en-GB" baseline="0" dirty="0" smtClean="0"/>
              <a:t>actual </a:t>
            </a:r>
            <a:r>
              <a:rPr lang="en-GB" baseline="0" dirty="0" smtClean="0"/>
              <a:t>number in the database.</a:t>
            </a:r>
            <a:endParaRPr lang="en-GB" baseline="0" dirty="0" smtClean="0"/>
          </a:p>
          <a:p>
            <a:r>
              <a:rPr lang="en-GB" baseline="0" dirty="0" smtClean="0"/>
              <a:t>So we might imagine the proportion of outputs for things like books or journal articles would rise quite a lot from 2008 to 2014 when the ‘writing’ unit joined the practice unit…</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33</a:t>
            </a:fld>
            <a:endParaRPr lang="en-GB"/>
          </a:p>
        </p:txBody>
      </p:sp>
    </p:spTree>
    <p:extLst>
      <p:ext uri="{BB962C8B-B14F-4D97-AF65-F5344CB8AC3E}">
        <p14:creationId xmlns:p14="http://schemas.microsoft.com/office/powerpoint/2010/main" val="1384303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here we have expressed</a:t>
            </a:r>
            <a:r>
              <a:rPr lang="en-GB" baseline="0" dirty="0" smtClean="0"/>
              <a:t> as percentage of total submission = yes, a significant rise in book chapters &amp; journal articles particularly, and quite a fall in the proportion of exhibitions, down from 40% in 2001 to just under 18% in 2014.</a:t>
            </a:r>
          </a:p>
          <a:p>
            <a:r>
              <a:rPr lang="en-GB" baseline="0" dirty="0" smtClean="0"/>
              <a:t>And journal articles now 26% of the output of the field, doubling the 2001 figure by 2014, but  this figure not rising massively on 2008 if the incorporation of the art &amp; design historians is taken into account.</a:t>
            </a:r>
          </a:p>
          <a:p>
            <a:r>
              <a:rPr lang="en-GB" baseline="0" dirty="0" smtClean="0"/>
              <a:t>In terms of number of outputs, there were </a:t>
            </a:r>
            <a:r>
              <a:rPr lang="en-GB" sz="1200" b="0" i="0" u="none" strike="noStrike" kern="1200" dirty="0" smtClean="0">
                <a:solidFill>
                  <a:schemeClr val="tx1"/>
                </a:solidFill>
                <a:effectLst/>
                <a:latin typeface="+mn-lt"/>
                <a:ea typeface="+mn-ea"/>
                <a:cs typeface="+mn-cs"/>
              </a:rPr>
              <a:t>3748</a:t>
            </a:r>
            <a:r>
              <a:rPr lang="en-GB" dirty="0" smtClean="0"/>
              <a:t> exhibitions submitted in 2001,</a:t>
            </a:r>
            <a:r>
              <a:rPr lang="en-GB" baseline="0" dirty="0" smtClean="0"/>
              <a:t> </a:t>
            </a:r>
            <a:r>
              <a:rPr lang="en-GB" sz="1200" b="0" i="0" u="none" strike="noStrike" kern="1200" dirty="0" smtClean="0">
                <a:solidFill>
                  <a:schemeClr val="tx1"/>
                </a:solidFill>
                <a:effectLst/>
                <a:latin typeface="+mn-lt"/>
                <a:ea typeface="+mn-ea"/>
                <a:cs typeface="+mn-cs"/>
              </a:rPr>
              <a:t>2539</a:t>
            </a:r>
            <a:r>
              <a:rPr lang="en-GB" dirty="0" smtClean="0"/>
              <a:t> in 2008, and then just 1131 in 2014</a:t>
            </a:r>
          </a:p>
          <a:p>
            <a:r>
              <a:rPr lang="en-GB" dirty="0" smtClean="0"/>
              <a:t>I think </a:t>
            </a:r>
            <a:r>
              <a:rPr lang="en-GB" dirty="0" smtClean="0"/>
              <a:t>one </a:t>
            </a:r>
            <a:r>
              <a:rPr lang="en-GB" dirty="0" smtClean="0"/>
              <a:t>good thing </a:t>
            </a:r>
            <a:r>
              <a:rPr lang="en-GB" dirty="0" smtClean="0"/>
              <a:t>is </a:t>
            </a:r>
            <a:r>
              <a:rPr lang="en-GB" dirty="0" smtClean="0"/>
              <a:t>that at least</a:t>
            </a:r>
            <a:r>
              <a:rPr lang="en-GB" baseline="0" dirty="0" smtClean="0"/>
              <a:t> the number of ‘other forms of assessable outputs’ is going down – we seem to be increasingly sure of what we are doing and </a:t>
            </a:r>
            <a:r>
              <a:rPr lang="en-GB" baseline="0" dirty="0" smtClean="0"/>
              <a:t>what </a:t>
            </a:r>
            <a:r>
              <a:rPr lang="en-GB" baseline="0" dirty="0" smtClean="0"/>
              <a:t>its called.</a:t>
            </a:r>
            <a:endParaRPr lang="en-GB" dirty="0" smtClean="0"/>
          </a:p>
          <a:p>
            <a:r>
              <a:rPr lang="en-GB" sz="1200" b="0" i="0" u="none" strike="noStrike"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34</a:t>
            </a:fld>
            <a:endParaRPr lang="en-GB"/>
          </a:p>
        </p:txBody>
      </p:sp>
    </p:spTree>
    <p:extLst>
      <p:ext uri="{BB962C8B-B14F-4D97-AF65-F5344CB8AC3E}">
        <p14:creationId xmlns:p14="http://schemas.microsoft.com/office/powerpoint/2010/main" val="31153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4AADE-849F-435E-9FE5-08052C1BA402}" type="slidenum">
              <a:rPr lang="en-GB" altLang="en-US"/>
              <a:pPr/>
              <a:t>35</a:t>
            </a:fld>
            <a:endParaRPr lang="en-GB"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ltLang="en-US" dirty="0" smtClean="0"/>
              <a:t> </a:t>
            </a:r>
            <a:r>
              <a:rPr lang="en-GB" altLang="en-US" dirty="0" smtClean="0"/>
              <a:t>And </a:t>
            </a:r>
            <a:r>
              <a:rPr lang="en-GB" altLang="en-US" dirty="0" smtClean="0"/>
              <a:t>there are now 874 different journals carrying articles submitted to REF</a:t>
            </a:r>
            <a:r>
              <a:rPr lang="en-GB" altLang="en-US" baseline="0" dirty="0" smtClean="0"/>
              <a:t> (it was </a:t>
            </a:r>
            <a:r>
              <a:rPr lang="en-GB" altLang="en-US" baseline="0" dirty="0" smtClean="0"/>
              <a:t>470-odd (472 or 476…) </a:t>
            </a:r>
            <a:r>
              <a:rPr lang="en-GB" altLang="en-US" baseline="0" dirty="0" smtClean="0"/>
              <a:t>in 2001, so quite a growth in journals)</a:t>
            </a:r>
          </a:p>
          <a:p>
            <a:r>
              <a:rPr lang="en-GB" altLang="en-US" baseline="0" dirty="0" smtClean="0"/>
              <a:t>Of the journals carrying articles submitted to REF 2014, 598 carried just one article in the period covering the assessment that was submitted to the exercise. 138 carried two articles over this 5 year period. So I don’t think necessarily they are where I would go looking for articles that tell me </a:t>
            </a:r>
            <a:r>
              <a:rPr lang="en-GB" altLang="en-US" baseline="0" dirty="0" err="1" smtClean="0"/>
              <a:t>whats</a:t>
            </a:r>
            <a:r>
              <a:rPr lang="en-GB" altLang="en-US" baseline="0" dirty="0" smtClean="0"/>
              <a:t> at the cutting edge of the field. But if I were a research student starting out my literature survey, I’d certainly be looking at relevant journals at the top of this list here on the right, depending on my subject.</a:t>
            </a:r>
          </a:p>
          <a:p>
            <a:endParaRPr lang="en-GB" altLang="en-US" baseline="0" dirty="0" smtClean="0"/>
          </a:p>
          <a:p>
            <a:r>
              <a:rPr lang="en-GB" altLang="en-US" b="1" u="sng" baseline="0" dirty="0" smtClean="0"/>
              <a:t> </a:t>
            </a:r>
            <a:endParaRPr lang="en-GB" altLang="en-US" b="1" u="sng" dirty="0"/>
          </a:p>
        </p:txBody>
      </p:sp>
    </p:spTree>
    <p:extLst>
      <p:ext uri="{BB962C8B-B14F-4D97-AF65-F5344CB8AC3E}">
        <p14:creationId xmlns:p14="http://schemas.microsoft.com/office/powerpoint/2010/main" val="4059146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Thinking about the range of journals in the last slide…</a:t>
            </a:r>
          </a:p>
          <a:p>
            <a:r>
              <a:rPr lang="en-GB" dirty="0" smtClean="0"/>
              <a:t>This was another interesting</a:t>
            </a:r>
            <a:r>
              <a:rPr lang="en-GB" baseline="0" dirty="0" smtClean="0"/>
              <a:t> thing to see – the rise of doctoral activity and the amount of activity among supervisory staff was quite variable…</a:t>
            </a:r>
          </a:p>
          <a:p>
            <a:r>
              <a:rPr lang="en-GB" baseline="0" dirty="0" smtClean="0"/>
              <a:t>Doing some work now to pick up on this question which I will touch on briefly, before talking more about doctoral activity (and how I am able to make these computations)</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36</a:t>
            </a:fld>
            <a:endParaRPr lang="en-GB"/>
          </a:p>
        </p:txBody>
      </p:sp>
    </p:spTree>
    <p:extLst>
      <p:ext uri="{BB962C8B-B14F-4D97-AF65-F5344CB8AC3E}">
        <p14:creationId xmlns:p14="http://schemas.microsoft.com/office/powerpoint/2010/main" val="3046314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424402"/>
            <a:ext cx="6008687" cy="3381375"/>
          </a:xfrm>
        </p:spPr>
      </p:sp>
      <p:sp>
        <p:nvSpPr>
          <p:cNvPr id="3" name="Notes Placeholder 2"/>
          <p:cNvSpPr>
            <a:spLocks noGrp="1"/>
          </p:cNvSpPr>
          <p:nvPr>
            <p:ph type="body" idx="1"/>
          </p:nvPr>
        </p:nvSpPr>
        <p:spPr>
          <a:xfrm>
            <a:off x="439737" y="3805777"/>
            <a:ext cx="6008687" cy="551075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as we know, we’ve got over 6000 outputs returned in last REF, less than the </a:t>
            </a:r>
            <a:r>
              <a:rPr lang="en-GB" sz="1200" b="0" i="0" u="none" strike="noStrike" kern="1200" baseline="0" dirty="0" smtClean="0">
                <a:solidFill>
                  <a:schemeClr val="tx1"/>
                </a:solidFill>
                <a:latin typeface="+mn-lt"/>
                <a:ea typeface="+mn-ea"/>
                <a:cs typeface="+mn-cs"/>
              </a:rPr>
              <a:t>9242 in 2001 and 7929 in 2008…</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Coming back to this notion of what subjects are covered in Art &amp; Design – this time I’ve embarked on a exercise in coding up the subject of the outputs, to see how the field is developing. In 2001 and 2008 there was a relatively low level of research activity returned through the RAEs for some of the biggest subject areas in art &amp; design in UK universities – Graphic design and fashion particularly did not appear to be very evident.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one way of verifying this is through looking at the data submitted to REF.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I am doing this with the help of some colleagues at RCA.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This slide just gives a bit of a snapshot of the task</a:t>
            </a:r>
          </a:p>
          <a:p>
            <a:endParaRPr lang="en-GB" dirty="0" smtClean="0"/>
          </a:p>
          <a:p>
            <a:r>
              <a:rPr lang="en-GB" dirty="0" smtClean="0"/>
              <a:t>Considered so far:	2980</a:t>
            </a:r>
          </a:p>
          <a:p>
            <a:r>
              <a:rPr lang="en-GB" dirty="0" smtClean="0"/>
              <a:t>Coded so far		1703</a:t>
            </a:r>
          </a:p>
          <a:p>
            <a:endParaRPr lang="en-GB" dirty="0" smtClean="0"/>
          </a:p>
          <a:p>
            <a:r>
              <a:rPr lang="en-GB" dirty="0" smtClean="0"/>
              <a:t>26.9% of dataset</a:t>
            </a:r>
            <a:r>
              <a:rPr lang="en-GB" baseline="0" dirty="0" smtClean="0"/>
              <a:t> </a:t>
            </a:r>
            <a:r>
              <a:rPr lang="en-GB" baseline="0" dirty="0" smtClean="0"/>
              <a:t>considered</a:t>
            </a:r>
            <a:endParaRPr lang="en-GB" baseline="0" dirty="0" smtClean="0"/>
          </a:p>
          <a:p>
            <a:r>
              <a:rPr lang="en-GB" baseline="0" dirty="0" smtClean="0"/>
              <a:t>57.1% of those considered could be coded</a:t>
            </a:r>
          </a:p>
          <a:p>
            <a:endParaRPr lang="en-GB" baseline="0" dirty="0" smtClean="0"/>
          </a:p>
          <a:p>
            <a:r>
              <a:rPr lang="en-GB" baseline="0" dirty="0" smtClean="0"/>
              <a:t>Coding took from less than a minute to over 9 minutes – clearly some material is obvious and some impossible to determine what it is from the records available in the public domain.</a:t>
            </a:r>
          </a:p>
          <a:p>
            <a:r>
              <a:rPr lang="en-GB" baseline="0" dirty="0" smtClean="0"/>
              <a:t>Some of the issues we face are to do with the limitations of the JACs coding categories – this in itself is an emergent issue of interest given their wide utility within our business.</a:t>
            </a:r>
          </a:p>
          <a:p>
            <a:r>
              <a:rPr lang="en-GB" baseline="0" dirty="0" smtClean="0"/>
              <a:t>Fine art outputs comprising installations seemed to be warranting some new categories – will be interesting to see if such emerge soon in the various systems to talk about our activities. I am minded of the seeming plethora of categories in AHRC classifications</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37</a:t>
            </a:fld>
            <a:endParaRPr lang="en-GB"/>
          </a:p>
        </p:txBody>
      </p:sp>
    </p:spTree>
    <p:extLst>
      <p:ext uri="{BB962C8B-B14F-4D97-AF65-F5344CB8AC3E}">
        <p14:creationId xmlns:p14="http://schemas.microsoft.com/office/powerpoint/2010/main" val="3946829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b" latinLnBrk="0" hangingPunct="1">
              <a:lnSpc>
                <a:spcPct val="107000"/>
              </a:lnSpc>
              <a:spcBef>
                <a:spcPts val="0"/>
              </a:spcBef>
              <a:spcAft>
                <a:spcPts val="0"/>
              </a:spcAft>
            </a:pPr>
            <a:r>
              <a:rPr lang="en-GB" sz="1200" b="0" i="0" u="none" strike="noStrike" kern="1200" dirty="0" smtClean="0">
                <a:solidFill>
                  <a:srgbClr val="000000"/>
                </a:solidFill>
                <a:effectLst/>
                <a:latin typeface="Calibri Light" panose="020F0302020204030204" pitchFamily="34" charset="0"/>
              </a:rPr>
              <a:t> if we remember back to</a:t>
            </a:r>
            <a:r>
              <a:rPr lang="en-GB" sz="1200" b="0" i="0" u="none" strike="noStrike" kern="1200" baseline="0" dirty="0" smtClean="0">
                <a:solidFill>
                  <a:srgbClr val="000000"/>
                </a:solidFill>
                <a:effectLst/>
                <a:latin typeface="Calibri Light" panose="020F0302020204030204" pitchFamily="34" charset="0"/>
              </a:rPr>
              <a:t> the slide I showed of the 2001 outputs and the PhDs, we can see architecture less prevalent (previously 6% - but note there is a Unit of Assessment for architecture)</a:t>
            </a:r>
          </a:p>
          <a:p>
            <a:pPr marL="0" algn="l" rtl="0" eaLnBrk="1" fontAlgn="b" latinLnBrk="0" hangingPunct="1">
              <a:lnSpc>
                <a:spcPct val="107000"/>
              </a:lnSpc>
              <a:spcBef>
                <a:spcPts val="0"/>
              </a:spcBef>
              <a:spcAft>
                <a:spcPts val="0"/>
              </a:spcAft>
            </a:pPr>
            <a:r>
              <a:rPr lang="en-GB" sz="1050" b="0" i="0" u="none" strike="noStrike" dirty="0" err="1" smtClean="0">
                <a:effectLst/>
                <a:latin typeface="Arial" panose="020B0604020202020204" pitchFamily="34" charset="0"/>
              </a:rPr>
              <a:t>Textiles?fashion</a:t>
            </a:r>
            <a:r>
              <a:rPr lang="en-GB" sz="1050" b="0" i="0" u="none" strike="noStrike" dirty="0" smtClean="0">
                <a:effectLst/>
                <a:latin typeface="Arial" panose="020B0604020202020204" pitchFamily="34" charset="0"/>
              </a:rPr>
              <a:t> </a:t>
            </a:r>
            <a:r>
              <a:rPr lang="en-GB" sz="1050" b="0" i="0" u="none" strike="noStrike" dirty="0" smtClean="0">
                <a:effectLst/>
                <a:latin typeface="Arial" panose="020B0604020202020204" pitchFamily="34" charset="0"/>
              </a:rPr>
              <a:t>much the same at c 9%</a:t>
            </a:r>
          </a:p>
          <a:p>
            <a:pPr marL="0" algn="l" rtl="0" eaLnBrk="1" fontAlgn="b" latinLnBrk="0" hangingPunct="1">
              <a:lnSpc>
                <a:spcPct val="107000"/>
              </a:lnSpc>
              <a:spcBef>
                <a:spcPts val="0"/>
              </a:spcBef>
              <a:spcAft>
                <a:spcPts val="0"/>
              </a:spcAft>
            </a:pPr>
            <a:r>
              <a:rPr lang="en-GB" sz="1050" b="0" i="0" u="none" strike="noStrike" dirty="0" smtClean="0">
                <a:effectLst/>
                <a:latin typeface="Arial" panose="020B0604020202020204" pitchFamily="34" charset="0"/>
              </a:rPr>
              <a:t>Design subjects same</a:t>
            </a:r>
            <a:r>
              <a:rPr lang="en-GB" sz="1050" b="0" i="0" u="none" strike="noStrike" baseline="0" dirty="0" smtClean="0">
                <a:effectLst/>
                <a:latin typeface="Arial" panose="020B0604020202020204" pitchFamily="34" charset="0"/>
              </a:rPr>
              <a:t> at c.11%</a:t>
            </a:r>
          </a:p>
          <a:p>
            <a:pPr marL="0" algn="l" rtl="0" eaLnBrk="1" fontAlgn="b" latinLnBrk="0" hangingPunct="1">
              <a:lnSpc>
                <a:spcPct val="107000"/>
              </a:lnSpc>
              <a:spcBef>
                <a:spcPts val="0"/>
              </a:spcBef>
              <a:spcAft>
                <a:spcPts val="0"/>
              </a:spcAft>
            </a:pPr>
            <a:r>
              <a:rPr lang="en-GB" sz="1050" b="0" i="0" u="none" strike="noStrike" baseline="0" dirty="0" smtClean="0">
                <a:effectLst/>
                <a:latin typeface="Arial" panose="020B0604020202020204" pitchFamily="34" charset="0"/>
              </a:rPr>
              <a:t>Previously I counted photography with vis com, so it does look like a lot of growth in this area of activity</a:t>
            </a:r>
          </a:p>
          <a:p>
            <a:pPr marL="0" algn="l" rtl="0" eaLnBrk="1" fontAlgn="b" latinLnBrk="0" hangingPunct="1">
              <a:lnSpc>
                <a:spcPct val="107000"/>
              </a:lnSpc>
              <a:spcBef>
                <a:spcPts val="0"/>
              </a:spcBef>
              <a:spcAft>
                <a:spcPts val="0"/>
              </a:spcAft>
            </a:pPr>
            <a:r>
              <a:rPr lang="en-GB" sz="1050" b="0" i="0" u="none" strike="noStrike" baseline="0" dirty="0" smtClean="0">
                <a:effectLst/>
                <a:latin typeface="Arial" panose="020B0604020202020204" pitchFamily="34" charset="0"/>
              </a:rPr>
              <a:t>Fine art is looking lower, but I think that probably because much fine art activity now using photographic or cinematographic media</a:t>
            </a:r>
          </a:p>
          <a:p>
            <a:pPr marL="0" algn="l" rtl="0" eaLnBrk="1" fontAlgn="b" latinLnBrk="0" hangingPunct="1">
              <a:lnSpc>
                <a:spcPct val="107000"/>
              </a:lnSpc>
              <a:spcBef>
                <a:spcPts val="0"/>
              </a:spcBef>
              <a:spcAft>
                <a:spcPts val="0"/>
              </a:spcAft>
            </a:pPr>
            <a:r>
              <a:rPr lang="en-GB" sz="1050" b="0" i="0" u="none" strike="noStrike" baseline="0" dirty="0" smtClean="0">
                <a:effectLst/>
                <a:latin typeface="Arial" panose="020B0604020202020204" pitchFamily="34" charset="0"/>
              </a:rPr>
              <a:t>And the bits of music, theatre and dance in the Art &amp; Design unit probably reflecting as much departmental allegiances and small scale of some provision in these subjects – a real sense in last REF that submissions to art &amp; design were formed from material from several departments</a:t>
            </a:r>
          </a:p>
          <a:p>
            <a:pPr marL="0" algn="l" rtl="0" eaLnBrk="1" fontAlgn="b" latinLnBrk="0" hangingPunct="1">
              <a:lnSpc>
                <a:spcPct val="107000"/>
              </a:lnSpc>
              <a:spcBef>
                <a:spcPts val="0"/>
              </a:spcBef>
              <a:spcAft>
                <a:spcPts val="0"/>
              </a:spcAft>
            </a:pPr>
            <a:endParaRPr lang="en-GB" sz="1050" b="0" i="0" u="none" strike="noStrike" dirty="0" smtClean="0">
              <a:effectLst/>
              <a:latin typeface="Arial" panose="020B0604020202020204" pitchFamily="34" charset="0"/>
            </a:endParaRPr>
          </a:p>
          <a:p>
            <a:pPr marL="0" algn="l" rtl="0" eaLnBrk="1" fontAlgn="b" latinLnBrk="0" hangingPunct="1">
              <a:lnSpc>
                <a:spcPct val="107000"/>
              </a:lnSpc>
              <a:spcBef>
                <a:spcPts val="0"/>
              </a:spcBef>
              <a:spcAft>
                <a:spcPts val="0"/>
              </a:spcAft>
            </a:pPr>
            <a:r>
              <a:rPr lang="en-GB" sz="1200" b="0" i="0" u="none" strike="noStrike" kern="1200" dirty="0" smtClean="0">
                <a:solidFill>
                  <a:srgbClr val="000000"/>
                </a:solidFill>
                <a:effectLst/>
                <a:latin typeface="Calibri Light" panose="020F0302020204030204" pitchFamily="34" charset="0"/>
              </a:rPr>
              <a:t>textiles/fashion</a:t>
            </a:r>
            <a:r>
              <a:rPr lang="en-GB" sz="1050" b="0" i="0" u="none" strike="noStrike" kern="1200" baseline="0" dirty="0" smtClean="0">
                <a:solidFill>
                  <a:schemeClr val="tx1"/>
                </a:solidFill>
                <a:effectLst/>
                <a:latin typeface="Arial" panose="020B0604020202020204" pitchFamily="34" charset="0"/>
              </a:rPr>
              <a:t>    </a:t>
            </a:r>
            <a:r>
              <a:rPr lang="en-GB" sz="1200" b="0" i="0" u="none" strike="noStrike" kern="1200" dirty="0" smtClean="0">
                <a:solidFill>
                  <a:srgbClr val="000000"/>
                </a:solidFill>
                <a:effectLst/>
                <a:latin typeface="Calibri Light" panose="020F0302020204030204" pitchFamily="34" charset="0"/>
              </a:rPr>
              <a:t>8.67</a:t>
            </a:r>
            <a:endParaRPr lang="en-GB" sz="1050" b="0" i="0" u="none" strike="noStrike" dirty="0" smtClean="0">
              <a:effectLst/>
              <a:latin typeface="Arial" panose="020B0604020202020204" pitchFamily="34" charset="0"/>
            </a:endParaRPr>
          </a:p>
          <a:p>
            <a:pPr marL="0" algn="l" rtl="0" eaLnBrk="1" fontAlgn="b" latinLnBrk="0" hangingPunct="1">
              <a:lnSpc>
                <a:spcPct val="107000"/>
              </a:lnSpc>
              <a:spcBef>
                <a:spcPts val="0"/>
              </a:spcBef>
              <a:spcAft>
                <a:spcPts val="0"/>
              </a:spcAft>
            </a:pPr>
            <a:r>
              <a:rPr lang="en-GB" sz="1200" b="0" i="0" u="none" strike="noStrike" kern="1200" dirty="0" smtClean="0">
                <a:solidFill>
                  <a:srgbClr val="000000"/>
                </a:solidFill>
                <a:effectLst/>
                <a:latin typeface="Calibri Light" panose="020F0302020204030204" pitchFamily="34" charset="0"/>
              </a:rPr>
              <a:t>Architecture         5.87</a:t>
            </a:r>
            <a:endParaRPr lang="en-GB" sz="1050" b="0" i="0" u="none" strike="noStrike" dirty="0" smtClean="0">
              <a:effectLst/>
              <a:latin typeface="Arial" panose="020B0604020202020204" pitchFamily="34" charset="0"/>
            </a:endParaRPr>
          </a:p>
          <a:p>
            <a:pPr marL="0" algn="l" rtl="0" eaLnBrk="1" fontAlgn="b" latinLnBrk="0" hangingPunct="1">
              <a:lnSpc>
                <a:spcPct val="107000"/>
              </a:lnSpc>
              <a:spcBef>
                <a:spcPts val="0"/>
              </a:spcBef>
              <a:spcAft>
                <a:spcPts val="0"/>
              </a:spcAft>
            </a:pPr>
            <a:r>
              <a:rPr lang="en-GB" sz="1200" b="0" i="0" u="none" strike="noStrike" kern="1200" dirty="0" smtClean="0">
                <a:solidFill>
                  <a:srgbClr val="000000"/>
                </a:solidFill>
                <a:effectLst/>
                <a:latin typeface="Calibri Light" panose="020F0302020204030204" pitchFamily="34" charset="0"/>
              </a:rPr>
              <a:t>design subjects    10.04</a:t>
            </a:r>
            <a:endParaRPr lang="en-GB" sz="1050" b="0" i="0" u="none" strike="noStrike" dirty="0" smtClean="0">
              <a:effectLst/>
              <a:latin typeface="Arial" panose="020B0604020202020204" pitchFamily="34" charset="0"/>
            </a:endParaRPr>
          </a:p>
          <a:p>
            <a:pPr marL="0" algn="l" rtl="0" eaLnBrk="1" fontAlgn="b" latinLnBrk="0" hangingPunct="1">
              <a:lnSpc>
                <a:spcPct val="107000"/>
              </a:lnSpc>
              <a:spcBef>
                <a:spcPts val="0"/>
              </a:spcBef>
              <a:spcAft>
                <a:spcPts val="0"/>
              </a:spcAft>
            </a:pPr>
            <a:r>
              <a:rPr lang="en-GB" sz="1200" b="0" i="0" u="none" strike="noStrike" kern="1200" dirty="0" smtClean="0">
                <a:solidFill>
                  <a:srgbClr val="000000"/>
                </a:solidFill>
                <a:effectLst/>
                <a:latin typeface="Calibri Light" panose="020F0302020204030204" pitchFamily="34" charset="0"/>
              </a:rPr>
              <a:t>vis com                12.48</a:t>
            </a:r>
            <a:endParaRPr lang="en-GB" sz="1050" b="0" i="0" u="none" strike="noStrike" dirty="0" smtClean="0">
              <a:effectLst/>
              <a:latin typeface="Arial" panose="020B0604020202020204" pitchFamily="34" charset="0"/>
            </a:endParaRPr>
          </a:p>
          <a:p>
            <a:pPr marL="0" algn="l" rtl="0" eaLnBrk="1" fontAlgn="b" latinLnBrk="0" hangingPunct="1">
              <a:lnSpc>
                <a:spcPct val="107000"/>
              </a:lnSpc>
              <a:spcBef>
                <a:spcPts val="0"/>
              </a:spcBef>
              <a:spcAft>
                <a:spcPts val="0"/>
              </a:spcAft>
            </a:pPr>
            <a:r>
              <a:rPr lang="en-GB" sz="1200" b="0" i="0" u="none" strike="noStrike" kern="1200" dirty="0" smtClean="0">
                <a:solidFill>
                  <a:srgbClr val="000000"/>
                </a:solidFill>
                <a:effectLst/>
                <a:latin typeface="Calibri Light" panose="020F0302020204030204" pitchFamily="34" charset="0"/>
              </a:rPr>
              <a:t>fine art                  39.54</a:t>
            </a:r>
            <a:endParaRPr lang="en-GB" sz="1050" b="0" i="0" u="none" strike="noStrike" dirty="0" smtClean="0">
              <a:effectLst/>
              <a:latin typeface="Arial" panose="020B0604020202020204" pitchFamily="34" charset="0"/>
            </a:endParaRPr>
          </a:p>
          <a:p>
            <a:pPr marL="0" algn="l" rtl="0" eaLnBrk="1" fontAlgn="b" latinLnBrk="0" hangingPunct="1">
              <a:lnSpc>
                <a:spcPct val="107000"/>
              </a:lnSpc>
              <a:spcBef>
                <a:spcPts val="0"/>
              </a:spcBef>
              <a:spcAft>
                <a:spcPts val="0"/>
              </a:spcAft>
            </a:pPr>
            <a:r>
              <a:rPr lang="en-GB" sz="1200" b="0" i="0" u="none" strike="noStrike" kern="1200" dirty="0" smtClean="0">
                <a:solidFill>
                  <a:srgbClr val="000000"/>
                </a:solidFill>
                <a:effectLst/>
                <a:latin typeface="Calibri Light" panose="020F0302020204030204" pitchFamily="34" charset="0"/>
              </a:rPr>
              <a:t>Craft                      8.11</a:t>
            </a:r>
            <a:endParaRPr lang="en-GB" sz="1050" b="0" i="0" u="none" strike="noStrike" dirty="0" smtClean="0">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38</a:t>
            </a:fld>
            <a:endParaRPr lang="en-GB"/>
          </a:p>
        </p:txBody>
      </p:sp>
    </p:spTree>
    <p:extLst>
      <p:ext uri="{BB962C8B-B14F-4D97-AF65-F5344CB8AC3E}">
        <p14:creationId xmlns:p14="http://schemas.microsoft.com/office/powerpoint/2010/main" val="2324739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286379"/>
            <a:ext cx="6008687" cy="3381375"/>
          </a:xfrm>
        </p:spPr>
      </p:sp>
      <p:sp>
        <p:nvSpPr>
          <p:cNvPr id="3" name="Notes Placeholder 2"/>
          <p:cNvSpPr>
            <a:spLocks noGrp="1"/>
          </p:cNvSpPr>
          <p:nvPr>
            <p:ph type="body" idx="1"/>
          </p:nvPr>
        </p:nvSpPr>
        <p:spPr>
          <a:xfrm>
            <a:off x="439737" y="3667754"/>
            <a:ext cx="6008687" cy="5286465"/>
          </a:xfrm>
        </p:spPr>
        <p:txBody>
          <a:bodyPr/>
          <a:lstStyle/>
          <a:p>
            <a:r>
              <a:rPr lang="en-GB" dirty="0" smtClean="0"/>
              <a:t>So moving to the last dataset I am going to talk about. Again in two parts.</a:t>
            </a:r>
          </a:p>
          <a:p>
            <a:r>
              <a:rPr lang="en-GB" dirty="0" smtClean="0"/>
              <a:t>The earlier work I undertook on this material arose from the building of the Art &amp; Design Index to Theses database, still hosted at Sheffield</a:t>
            </a:r>
            <a:r>
              <a:rPr lang="en-GB" baseline="0" dirty="0" smtClean="0"/>
              <a:t> Hallam University.</a:t>
            </a:r>
          </a:p>
          <a:p>
            <a:r>
              <a:rPr lang="en-GB" baseline="0" dirty="0" smtClean="0"/>
              <a:t>This databases pulled together abstracts of all art &amp; design research degrees in the UK up to about 2008. Initially funded from an AHRC grant, we built the database for two reasons.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Firstly as a resource for PhD students, as there seemed to be a need to provide a better way to access material in the art and design field than that provided by the then Index to Theses. The challenges of that resource was its very breadth and completeness – this meant that search terms used when hunting through abstracts or titles fell foul of the predominance of </a:t>
            </a:r>
            <a:r>
              <a:rPr lang="en-GB" baseline="0" dirty="0" err="1" smtClean="0"/>
              <a:t>polysemic</a:t>
            </a:r>
            <a:r>
              <a:rPr lang="en-GB" baseline="0" dirty="0" smtClean="0"/>
              <a:t> words used to describe art and design practices. Drawing, for example, could lead one to find fascinating over 10000 theses including studies on </a:t>
            </a:r>
            <a:r>
              <a:rPr lang="en-GB" sz="1200" b="1" u="none" strike="noStrike" kern="1200" dirty="0" smtClean="0">
                <a:solidFill>
                  <a:schemeClr val="tx1"/>
                </a:solidFill>
                <a:effectLst/>
                <a:latin typeface="+mn-lt"/>
                <a:ea typeface="+mn-ea"/>
                <a:cs typeface="+mn-cs"/>
                <a:hlinkClick r:id="rId3"/>
              </a:rPr>
              <a:t>Drawing methodological and </a:t>
            </a:r>
            <a:r>
              <a:rPr lang="en-GB" sz="1200" b="1" u="none" strike="noStrike" kern="1200" dirty="0" err="1" smtClean="0">
                <a:solidFill>
                  <a:schemeClr val="tx1"/>
                </a:solidFill>
                <a:effectLst/>
                <a:latin typeface="+mn-lt"/>
                <a:ea typeface="+mn-ea"/>
                <a:cs typeface="+mn-cs"/>
                <a:hlinkClick r:id="rId3"/>
              </a:rPr>
              <a:t>substansive</a:t>
            </a:r>
            <a:r>
              <a:rPr lang="en-GB" sz="1200" b="1" u="none" strike="noStrike" kern="1200" dirty="0" smtClean="0">
                <a:solidFill>
                  <a:schemeClr val="tx1"/>
                </a:solidFill>
                <a:effectLst/>
                <a:latin typeface="+mn-lt"/>
                <a:ea typeface="+mn-ea"/>
                <a:cs typeface="+mn-cs"/>
                <a:hlinkClick r:id="rId3"/>
              </a:rPr>
              <a:t> morals from legal positivism</a:t>
            </a:r>
            <a:r>
              <a:rPr lang="en-GB" sz="1200" b="1" u="none" strike="noStrike" kern="1200" dirty="0" smtClean="0">
                <a:solidFill>
                  <a:schemeClr val="tx1"/>
                </a:solidFill>
                <a:effectLst/>
                <a:latin typeface="+mn-lt"/>
                <a:ea typeface="+mn-ea"/>
                <a:cs typeface="+mn-cs"/>
              </a:rPr>
              <a:t> </a:t>
            </a:r>
            <a:r>
              <a:rPr lang="en-GB" sz="1200" b="0" u="none" strike="noStrike" kern="1200" dirty="0" smtClean="0">
                <a:solidFill>
                  <a:schemeClr val="tx1"/>
                </a:solidFill>
                <a:effectLst/>
                <a:latin typeface="+mn-lt"/>
                <a:ea typeface="+mn-ea"/>
                <a:cs typeface="+mn-cs"/>
              </a:rPr>
              <a:t>or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smtClean="0">
                <a:solidFill>
                  <a:schemeClr val="tx1"/>
                </a:solidFill>
                <a:effectLst/>
                <a:latin typeface="+mn-lt"/>
                <a:ea typeface="+mn-ea"/>
                <a:cs typeface="+mn-cs"/>
                <a:hlinkClick r:id="rId4"/>
              </a:rPr>
              <a:t>Turbulent velocity distribution in free vortices above a vertical draw-off</a:t>
            </a:r>
            <a:endParaRPr lang="en-GB"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Similarly fashion as a search term brings us to </a:t>
            </a:r>
            <a:r>
              <a:rPr lang="en-GB" sz="1200" b="1" u="none" strike="noStrike" kern="1200" dirty="0" smtClean="0">
                <a:solidFill>
                  <a:schemeClr val="tx1"/>
                </a:solidFill>
                <a:effectLst/>
                <a:latin typeface="+mn-lt"/>
                <a:ea typeface="+mn-ea"/>
                <a:cs typeface="+mn-cs"/>
                <a:hlinkClick r:id="rId5"/>
              </a:rPr>
              <a:t>A bibliometric analysis of fashions in management literature</a:t>
            </a:r>
            <a:r>
              <a:rPr lang="en-GB" sz="1200" b="1" u="none" strike="noStrike" kern="1200" dirty="0" smtClean="0">
                <a:solidFill>
                  <a:schemeClr val="tx1"/>
                </a:solidFill>
                <a:effectLst/>
                <a:latin typeface="+mn-lt"/>
                <a:ea typeface="+mn-ea"/>
                <a:cs typeface="+mn-cs"/>
              </a:rPr>
              <a:t> </a:t>
            </a:r>
            <a:r>
              <a:rPr lang="en-GB" sz="1200" b="0" u="none" strike="noStrike" kern="1200" dirty="0" smtClean="0">
                <a:solidFill>
                  <a:schemeClr val="tx1"/>
                </a:solidFill>
                <a:effectLst/>
                <a:latin typeface="+mn-lt"/>
                <a:ea typeface="+mn-ea"/>
                <a:cs typeface="+mn-cs"/>
              </a:rPr>
              <a:t>and </a:t>
            </a:r>
            <a:r>
              <a:rPr lang="en-GB" sz="1200" b="1" u="none" strike="noStrike" kern="1200" dirty="0" smtClean="0">
                <a:solidFill>
                  <a:schemeClr val="tx1"/>
                </a:solidFill>
                <a:effectLst/>
                <a:latin typeface="+mn-lt"/>
                <a:ea typeface="+mn-ea"/>
                <a:cs typeface="+mn-cs"/>
              </a:rPr>
              <a:t> </a:t>
            </a:r>
            <a:r>
              <a:rPr lang="en-GB" sz="1200" b="1" i="0" u="none" strike="noStrike" kern="1200" dirty="0" smtClean="0">
                <a:solidFill>
                  <a:schemeClr val="tx1"/>
                </a:solidFill>
                <a:effectLst/>
                <a:latin typeface="+mn-lt"/>
                <a:ea typeface="+mn-ea"/>
                <a:cs typeface="+mn-cs"/>
                <a:hlinkClick r:id="rId6"/>
              </a:rPr>
              <a:t>Management gurus and management fashions : a </a:t>
            </a:r>
            <a:r>
              <a:rPr lang="en-GB" sz="1200" b="1" i="0" u="none" strike="noStrike" kern="1200" dirty="0" err="1" smtClean="0">
                <a:solidFill>
                  <a:schemeClr val="tx1"/>
                </a:solidFill>
                <a:effectLst/>
                <a:latin typeface="+mn-lt"/>
                <a:ea typeface="+mn-ea"/>
                <a:cs typeface="+mn-cs"/>
                <a:hlinkClick r:id="rId6"/>
              </a:rPr>
              <a:t>dramatistic</a:t>
            </a:r>
            <a:r>
              <a:rPr lang="en-GB" sz="1200" b="1" i="0" u="none" strike="noStrike" kern="1200" dirty="0" smtClean="0">
                <a:solidFill>
                  <a:schemeClr val="tx1"/>
                </a:solidFill>
                <a:effectLst/>
                <a:latin typeface="+mn-lt"/>
                <a:ea typeface="+mn-ea"/>
                <a:cs typeface="+mn-cs"/>
                <a:hlinkClick r:id="rId6"/>
              </a:rPr>
              <a:t> inquiry.</a:t>
            </a:r>
            <a:endParaRPr lang="en-GB"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The 2</a:t>
            </a:r>
            <a:r>
              <a:rPr lang="en-GB" sz="1200" b="0" i="0" u="none" strike="noStrike" kern="1200" baseline="30000" dirty="0" smtClean="0">
                <a:solidFill>
                  <a:schemeClr val="tx1"/>
                </a:solidFill>
                <a:effectLst/>
                <a:latin typeface="+mn-lt"/>
                <a:ea typeface="+mn-ea"/>
                <a:cs typeface="+mn-cs"/>
              </a:rPr>
              <a:t>nd</a:t>
            </a:r>
            <a:r>
              <a:rPr lang="en-GB" sz="1200" b="0" i="0" u="none" strike="noStrike" kern="1200" dirty="0" smtClean="0">
                <a:solidFill>
                  <a:schemeClr val="tx1"/>
                </a:solidFill>
                <a:effectLst/>
                <a:latin typeface="+mn-lt"/>
                <a:ea typeface="+mn-ea"/>
                <a:cs typeface="+mn-cs"/>
              </a:rPr>
              <a:t> reason for building the database was because we wanted</a:t>
            </a:r>
            <a:r>
              <a:rPr lang="en-GB" sz="1200" b="0" i="0" u="none" strike="noStrike" kern="1200" baseline="0" dirty="0" smtClean="0">
                <a:solidFill>
                  <a:schemeClr val="tx1"/>
                </a:solidFill>
                <a:effectLst/>
                <a:latin typeface="+mn-lt"/>
                <a:ea typeface="+mn-ea"/>
                <a:cs typeface="+mn-cs"/>
              </a:rPr>
              <a:t> to look at the data to see what types of PhD project were emerging in the field, what the spread was by subject, and what methods were being used. </a:t>
            </a:r>
            <a:r>
              <a:rPr lang="en-GB" sz="1200" b="0" i="0" u="none" strike="noStrike" kern="1200" baseline="0" dirty="0" smtClean="0">
                <a:solidFill>
                  <a:schemeClr val="tx1"/>
                </a:solidFill>
                <a:effectLst/>
                <a:latin typeface="+mn-lt"/>
                <a:ea typeface="+mn-ea"/>
                <a:cs typeface="+mn-cs"/>
              </a:rPr>
              <a:t>This </a:t>
            </a:r>
            <a:r>
              <a:rPr lang="en-GB" sz="1200" b="0" i="0" u="none" strike="noStrike" kern="1200" baseline="0" dirty="0" smtClean="0">
                <a:solidFill>
                  <a:schemeClr val="tx1"/>
                </a:solidFill>
                <a:effectLst/>
                <a:latin typeface="+mn-lt"/>
                <a:ea typeface="+mn-ea"/>
                <a:cs typeface="+mn-cs"/>
              </a:rPr>
              <a:t>was a precursor for thinking about whether we should be being more like other disciplines in terms of setting the research agenda for our PhD students. The analysis we did of the material was published in a few papers and book chapters.</a:t>
            </a:r>
            <a:endParaRPr lang="en-GB" b="0" dirty="0" smtClean="0"/>
          </a:p>
          <a:p>
            <a:endParaRPr lang="en-GB" dirty="0" smtClean="0"/>
          </a:p>
          <a:p>
            <a:r>
              <a:rPr lang="en-GB" dirty="0" smtClean="0"/>
              <a:t>And more recently I’ve embarked</a:t>
            </a:r>
            <a:r>
              <a:rPr lang="en-GB" baseline="0" dirty="0" smtClean="0"/>
              <a:t> on looking at material from the more recent period, to see </a:t>
            </a:r>
            <a:r>
              <a:rPr lang="en-GB" baseline="0" dirty="0" err="1" smtClean="0"/>
              <a:t>whats</a:t>
            </a:r>
            <a:r>
              <a:rPr lang="en-GB" baseline="0" dirty="0" smtClean="0"/>
              <a:t> changed now we have reached a level of completions into the hundreds each year.</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39</a:t>
            </a:fld>
            <a:endParaRPr lang="en-GB"/>
          </a:p>
        </p:txBody>
      </p:sp>
    </p:spTree>
    <p:extLst>
      <p:ext uri="{BB962C8B-B14F-4D97-AF65-F5344CB8AC3E}">
        <p14:creationId xmlns:p14="http://schemas.microsoft.com/office/powerpoint/2010/main" val="1294410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E91699D5-51EE-4FA5-8A4F-25C37E2F6EAF}" type="slidenum">
              <a:rPr lang="en-GB" altLang="en-US" sz="1300">
                <a:solidFill>
                  <a:schemeClr val="tx1"/>
                </a:solidFill>
                <a:latin typeface="Arial" panose="020B0604020202020204" pitchFamily="34" charset="0"/>
              </a:rPr>
              <a:pPr/>
              <a:t>4</a:t>
            </a:fld>
            <a:endParaRPr lang="en-GB" altLang="en-US" sz="1300">
              <a:solidFill>
                <a:schemeClr val="tx1"/>
              </a:solidFill>
              <a:latin typeface="Arial" panose="020B0604020202020204" pitchFamily="34"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26187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was what I found from looking at the HESA stats on what subjects people are</a:t>
            </a:r>
            <a:r>
              <a:rPr lang="en-US" altLang="en-US" baseline="0" dirty="0" smtClean="0">
                <a:latin typeface="Arial" panose="020B0604020202020204" pitchFamily="34" charset="0"/>
              </a:rPr>
              <a:t> doing doctorates in within the Creative Arts &amp; Design field –  sadly this data from HESA lumps all the different design courses like fashion, graphics and product design together. But it really does illustrate that fine art and music graduates have been much more likely to go on and do doctorates than design disciplines</a:t>
            </a:r>
            <a:endParaRPr lang="en-US" altLang="en-US" dirty="0" smtClean="0">
              <a:latin typeface="Arial" panose="020B0604020202020204" pitchFamily="34" charset="0"/>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5370C7C0-ACA7-44F8-ADC0-BA82D17FDF41}" type="slidenum">
              <a:rPr lang="en-GB" altLang="en-US" sz="1300">
                <a:solidFill>
                  <a:schemeClr val="tx1"/>
                </a:solidFill>
                <a:latin typeface="Arial" panose="020B0604020202020204" pitchFamily="34" charset="0"/>
              </a:rPr>
              <a:pPr/>
              <a:t>40</a:t>
            </a:fld>
            <a:endParaRPr lang="en-GB" altLang="en-US" sz="1300">
              <a:solidFill>
                <a:schemeClr val="tx1"/>
              </a:solidFill>
              <a:latin typeface="Arial" panose="020B0604020202020204" pitchFamily="34" charset="0"/>
            </a:endParaRPr>
          </a:p>
        </p:txBody>
      </p:sp>
    </p:spTree>
    <p:extLst>
      <p:ext uri="{BB962C8B-B14F-4D97-AF65-F5344CB8AC3E}">
        <p14:creationId xmlns:p14="http://schemas.microsoft.com/office/powerpoint/2010/main" val="293678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smtClean="0">
                <a:solidFill>
                  <a:schemeClr val="accent1"/>
                </a:solidFill>
              </a:rPr>
              <a:t>And this does seem interesting in relation to how the world</a:t>
            </a:r>
            <a:r>
              <a:rPr lang="en-US" sz="1200" i="0" baseline="0" dirty="0" smtClean="0">
                <a:solidFill>
                  <a:schemeClr val="accent1"/>
                </a:solidFill>
              </a:rPr>
              <a:t> sees the PhD as contributing to addressing the research questions of the world.</a:t>
            </a:r>
          </a:p>
          <a:p>
            <a:r>
              <a:rPr lang="en-US" sz="1200" i="0" baseline="0" dirty="0" smtClean="0">
                <a:solidFill>
                  <a:schemeClr val="accent1"/>
                </a:solidFill>
              </a:rPr>
              <a:t>Within the art and design field, some may be aware of the extent to which the UK is really leading the world in PhD activity in these subjects. The USA is only just starting. Australia has been going almost as long as us but numbers rather lower. </a:t>
            </a:r>
          </a:p>
          <a:p>
            <a:r>
              <a:rPr lang="en-US" sz="1200" i="0" baseline="0" dirty="0" smtClean="0">
                <a:solidFill>
                  <a:schemeClr val="accent1"/>
                </a:solidFill>
              </a:rPr>
              <a:t>Rest of world is generally doing it following a quasi science model.</a:t>
            </a:r>
          </a:p>
          <a:p>
            <a:r>
              <a:rPr lang="en-US" sz="1200" i="0" dirty="0" smtClean="0">
                <a:solidFill>
                  <a:schemeClr val="accent1"/>
                </a:solidFill>
              </a:rPr>
              <a:t>Similarly to REF datasets, the records of PhD theses also record the thinking of the next generation. </a:t>
            </a:r>
            <a:endParaRPr lang="en-GB" i="0" dirty="0"/>
          </a:p>
        </p:txBody>
      </p:sp>
      <p:sp>
        <p:nvSpPr>
          <p:cNvPr id="4" name="Slide Number Placeholder 3"/>
          <p:cNvSpPr>
            <a:spLocks noGrp="1"/>
          </p:cNvSpPr>
          <p:nvPr>
            <p:ph type="sldNum" sz="quarter" idx="10"/>
          </p:nvPr>
        </p:nvSpPr>
        <p:spPr/>
        <p:txBody>
          <a:bodyPr/>
          <a:lstStyle/>
          <a:p>
            <a:fld id="{33A5607A-D23F-4635-97F3-6BFBDA966073}" type="slidenum">
              <a:rPr lang="en-GB" smtClean="0"/>
              <a:t>41</a:t>
            </a:fld>
            <a:endParaRPr lang="en-GB"/>
          </a:p>
        </p:txBody>
      </p:sp>
    </p:spTree>
    <p:extLst>
      <p:ext uri="{BB962C8B-B14F-4D97-AF65-F5344CB8AC3E}">
        <p14:creationId xmlns:p14="http://schemas.microsoft.com/office/powerpoint/2010/main" val="1927411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again I’m looking around for the right categories to use. </a:t>
            </a:r>
          </a:p>
          <a:p>
            <a:r>
              <a:rPr lang="en-GB" dirty="0" smtClean="0"/>
              <a:t>The British library is coding all its records of</a:t>
            </a:r>
            <a:r>
              <a:rPr lang="en-GB" baseline="0" dirty="0" smtClean="0"/>
              <a:t> research degree theses according to Dewey.</a:t>
            </a:r>
          </a:p>
          <a:p>
            <a:r>
              <a:rPr lang="en-GB" baseline="0" dirty="0" smtClean="0"/>
              <a:t>We have tended to use JACs for describing our courses.</a:t>
            </a:r>
          </a:p>
          <a:p>
            <a:r>
              <a:rPr lang="en-GB" baseline="0" dirty="0" smtClean="0"/>
              <a:t>To be honest this whole area is a bit of a mess at present as disciplines are changing due to technological advancement.</a:t>
            </a:r>
          </a:p>
          <a:p>
            <a:r>
              <a:rPr lang="en-GB" baseline="0" dirty="0" smtClean="0"/>
              <a:t>British Library gave me the data set of all PhDs in a range of Dewey codes that I specified to cover all the sorts of courses in art &amp; design that are common in most UK HEIs. I’ve not included the preforming arts disciplines as these are beyond my expertise area.</a:t>
            </a:r>
          </a:p>
          <a:p>
            <a:r>
              <a:rPr lang="en-GB" baseline="0" dirty="0" smtClean="0"/>
              <a:t>The plan is to code up by subject all PhDs in the dataset covering PhDs completed from 2008 to 2013.</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42</a:t>
            </a:fld>
            <a:endParaRPr lang="en-GB"/>
          </a:p>
        </p:txBody>
      </p:sp>
    </p:spTree>
    <p:extLst>
      <p:ext uri="{BB962C8B-B14F-4D97-AF65-F5344CB8AC3E}">
        <p14:creationId xmlns:p14="http://schemas.microsoft.com/office/powerpoint/2010/main" val="530148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art &amp; design field is now generating about 500 doctorates a year, in comparison to about 50 a year at the turn of the last century, so massive growth has taken place.</a:t>
            </a:r>
          </a:p>
          <a:p>
            <a:endParaRPr lang="en-GB" baseline="0" dirty="0" smtClean="0"/>
          </a:p>
          <a:p>
            <a:r>
              <a:rPr lang="en-GB" dirty="0" smtClean="0"/>
              <a:t>The key point here is </a:t>
            </a:r>
            <a:r>
              <a:rPr lang="en-GB" baseline="0" dirty="0" smtClean="0"/>
              <a:t>the difficulty that people find in categorising activity.</a:t>
            </a:r>
          </a:p>
          <a:p>
            <a:endParaRPr lang="en-GB" baseline="0" dirty="0" smtClean="0"/>
          </a:p>
          <a:p>
            <a:r>
              <a:rPr lang="en-GB" baseline="0" dirty="0" smtClean="0"/>
              <a:t>We see here some of the Dewey categories that might cover doctoral activity in the creative arts and design. The people at the British Library have just finished cataloguing the entries of doctoral activity held in </a:t>
            </a:r>
            <a:r>
              <a:rPr lang="en-GB" baseline="0" dirty="0" err="1" smtClean="0"/>
              <a:t>EThOS</a:t>
            </a:r>
            <a:r>
              <a:rPr lang="en-GB" baseline="0" dirty="0" smtClean="0"/>
              <a:t>, the E-theses Online Service and they have kindly made available to me the set of records that we determined should cover the activity I was interested in.</a:t>
            </a:r>
            <a:r>
              <a:rPr lang="en-GB" dirty="0"/>
              <a:t> namely art and craft PhD thesis abstracts.</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2B43FBD-D409-48C5-866B-A46F5127AFBC}" type="slidenum">
              <a:rPr lang="en-GB" smtClean="0"/>
              <a:t>43</a:t>
            </a:fld>
            <a:endParaRPr lang="en-GB"/>
          </a:p>
        </p:txBody>
      </p:sp>
    </p:spTree>
    <p:extLst>
      <p:ext uri="{BB962C8B-B14F-4D97-AF65-F5344CB8AC3E}">
        <p14:creationId xmlns:p14="http://schemas.microsoft.com/office/powerpoint/2010/main" val="3690640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looking at the interim results, think its useful to just </a:t>
            </a:r>
            <a:r>
              <a:rPr lang="en-GB" baseline="0" dirty="0" smtClean="0"/>
              <a:t>take a moment to understand a bit further the scale of educational activity, and thus possibly of economic activity that might mop up our graduates and our PhDs…</a:t>
            </a:r>
          </a:p>
          <a:p>
            <a:endParaRPr lang="en-GB" baseline="0" dirty="0" smtClean="0"/>
          </a:p>
          <a:p>
            <a:r>
              <a:rPr lang="en-GB" baseline="0" dirty="0" smtClean="0"/>
              <a:t>The data here is from the statistics gathered from UK universities by the Higher Education Statistical Agency – HESA</a:t>
            </a:r>
          </a:p>
          <a:p>
            <a:endParaRPr lang="en-GB" baseline="0" dirty="0" smtClean="0"/>
          </a:p>
          <a:p>
            <a:r>
              <a:rPr lang="en-GB" baseline="0" dirty="0" smtClean="0"/>
              <a:t>In terms of volume of first degrees in the UK, the creative arts &amp; design field generates the 2</a:t>
            </a:r>
            <a:r>
              <a:rPr lang="en-GB" baseline="30000" dirty="0" smtClean="0"/>
              <a:t>nd</a:t>
            </a:r>
            <a:r>
              <a:rPr lang="en-GB" baseline="0" dirty="0" smtClean="0"/>
              <a:t> highest number of graduates – 43,000 every year. </a:t>
            </a:r>
          </a:p>
          <a:p>
            <a:r>
              <a:rPr lang="en-GB" baseline="0" dirty="0" smtClean="0"/>
              <a:t>Only business and admin higher, with social studies a close third</a:t>
            </a:r>
            <a:endParaRPr lang="en-GB" dirty="0"/>
          </a:p>
        </p:txBody>
      </p:sp>
      <p:sp>
        <p:nvSpPr>
          <p:cNvPr id="4" name="Slide Number Placeholder 3"/>
          <p:cNvSpPr>
            <a:spLocks noGrp="1"/>
          </p:cNvSpPr>
          <p:nvPr>
            <p:ph type="sldNum" sz="quarter" idx="10"/>
          </p:nvPr>
        </p:nvSpPr>
        <p:spPr/>
        <p:txBody>
          <a:bodyPr/>
          <a:lstStyle/>
          <a:p>
            <a:fld id="{E2B43FBD-D409-48C5-866B-A46F5127AFBC}"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1189221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doctorates we get a different sort of picture, with more doctoral activity in Engineering and technology, the physical and biological</a:t>
            </a:r>
            <a:r>
              <a:rPr lang="en-GB" baseline="0" dirty="0" smtClean="0"/>
              <a:t> sciences and then social studies 4</a:t>
            </a:r>
            <a:r>
              <a:rPr lang="en-GB" baseline="30000" dirty="0" smtClean="0"/>
              <a:t>th</a:t>
            </a:r>
            <a:endParaRPr lang="en-GB" baseline="0" dirty="0" smtClean="0"/>
          </a:p>
          <a:p>
            <a:r>
              <a:rPr lang="en-GB" baseline="0" dirty="0" smtClean="0"/>
              <a:t>That year, 2013/14, there were 610 PhDs completed in the Creative Arts &amp; Design – so a small number compared to other disciplines, but a massive increase from the 2 or 3 in the year I completed mine (1988)</a:t>
            </a:r>
            <a:endParaRPr lang="en-GB" dirty="0"/>
          </a:p>
        </p:txBody>
      </p:sp>
      <p:sp>
        <p:nvSpPr>
          <p:cNvPr id="4" name="Slide Number Placeholder 3"/>
          <p:cNvSpPr>
            <a:spLocks noGrp="1"/>
          </p:cNvSpPr>
          <p:nvPr>
            <p:ph type="sldNum" sz="quarter" idx="10"/>
          </p:nvPr>
        </p:nvSpPr>
        <p:spPr/>
        <p:txBody>
          <a:bodyPr/>
          <a:lstStyle/>
          <a:p>
            <a:fld id="{E2B43FBD-D409-48C5-866B-A46F5127AFBC}"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2055904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is where we were according to my earlier study – so this is covering 30 years worth of PhDs, and if you recall</a:t>
            </a:r>
            <a:r>
              <a:rPr lang="en-GB" sz="1200" kern="1200" baseline="0" dirty="0" smtClean="0">
                <a:solidFill>
                  <a:schemeClr val="tx1"/>
                </a:solidFill>
                <a:effectLst/>
                <a:latin typeface="+mn-lt"/>
                <a:ea typeface="+mn-ea"/>
                <a:cs typeface="+mn-cs"/>
              </a:rPr>
              <a:t> the last slide, we saw there 610 in a year – so a massive change in scale of activity – only 3 fields, fine art, design and architecture did more than a 10</a:t>
            </a:r>
            <a:r>
              <a:rPr lang="en-GB" sz="1200" kern="1200" baseline="30000" dirty="0" smtClean="0">
                <a:solidFill>
                  <a:schemeClr val="tx1"/>
                </a:solidFill>
                <a:effectLst/>
                <a:latin typeface="+mn-lt"/>
                <a:ea typeface="+mn-ea"/>
                <a:cs typeface="+mn-cs"/>
              </a:rPr>
              <a:t>th</a:t>
            </a:r>
            <a:r>
              <a:rPr lang="en-GB" sz="1200" kern="1200" baseline="0" dirty="0" smtClean="0">
                <a:solidFill>
                  <a:schemeClr val="tx1"/>
                </a:solidFill>
                <a:effectLst/>
                <a:latin typeface="+mn-lt"/>
                <a:ea typeface="+mn-ea"/>
                <a:cs typeface="+mn-cs"/>
              </a:rPr>
              <a:t> of that in the 30 year period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have been particularly interested in how the PhD field has developed in art &amp; design, both because I was one of the early ones, and one of my  PhD objectives was to see what research could look like in the subject, and because my academic roles have included responsibility for developing the levels and quality of activity in the various institutions I have worked in.</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2B43FBD-D409-48C5-866B-A46F5127AFBC}"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589389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231" y="4822269"/>
            <a:ext cx="5984194" cy="4841684"/>
          </a:xfrm>
        </p:spPr>
        <p:txBody>
          <a:bodyPr/>
          <a:lstStyle/>
          <a:p>
            <a:r>
              <a:rPr lang="en-GB" sz="1200" kern="1200" dirty="0" smtClean="0">
                <a:solidFill>
                  <a:schemeClr val="tx1"/>
                </a:solidFill>
                <a:effectLst/>
                <a:latin typeface="+mn-lt"/>
                <a:ea typeface="+mn-ea"/>
                <a:cs typeface="+mn-cs"/>
              </a:rPr>
              <a:t>Surprisingly to me, this is what it looked like in terms of numbers of theses coded against the Dewey categories – an enormous number coded under category 708: ‘galleries, museums, private collections of fine and decorative arts’ – 470 of the 640 records.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 am working through the records to determine which might fall within our conceptions of the disciplinary field of art and craft, and which are outside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exploration of the categorisations is being done by myself and two colleagues (a professor of fine art education and the editor of the Journal of Visual Art Practice.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Suffice to say, initial findings indicate that a lot of the material could have been given a more precise categorisation. As well as a lot of material on music, which I would have anticipated to have been coded in the 780s, there was also dance and drama focused work,</a:t>
            </a:r>
            <a:r>
              <a:rPr lang="en-GB" sz="1200" kern="1200" baseline="0" dirty="0" smtClean="0">
                <a:solidFill>
                  <a:schemeClr val="tx1"/>
                </a:solidFill>
                <a:effectLst/>
                <a:latin typeface="+mn-lt"/>
                <a:ea typeface="+mn-ea"/>
                <a:cs typeface="+mn-cs"/>
              </a:rPr>
              <a:t> and shed loads of art history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Some of the material coded in the big set – ‘galleries, museums and private collections of fine and decorative arts’ such as this title: A Journey in the Past : Traditional and the Importance of History in the Work of </a:t>
            </a:r>
            <a:r>
              <a:rPr lang="en-GB" sz="1200" kern="1200" dirty="0" err="1" smtClean="0">
                <a:solidFill>
                  <a:schemeClr val="tx1"/>
                </a:solidFill>
                <a:effectLst/>
                <a:latin typeface="+mn-lt"/>
                <a:ea typeface="+mn-ea"/>
                <a:cs typeface="+mn-cs"/>
              </a:rPr>
              <a:t>Jannis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Kounellis</a:t>
            </a:r>
            <a:r>
              <a:rPr lang="en-GB" sz="1200" kern="1200" dirty="0" smtClean="0">
                <a:solidFill>
                  <a:schemeClr val="tx1"/>
                </a:solidFill>
                <a:effectLst/>
                <a:latin typeface="+mn-lt"/>
                <a:ea typeface="+mn-ea"/>
                <a:cs typeface="+mn-cs"/>
              </a:rPr>
              <a:t> – would seem to fall squarely in the realm of the history of art or artists biographies.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work in progress so</a:t>
            </a:r>
            <a:r>
              <a:rPr lang="en-GB" sz="1200" kern="1200" baseline="0" dirty="0" smtClean="0">
                <a:solidFill>
                  <a:schemeClr val="tx1"/>
                </a:solidFill>
                <a:effectLst/>
                <a:latin typeface="+mn-lt"/>
                <a:ea typeface="+mn-ea"/>
                <a:cs typeface="+mn-cs"/>
              </a:rPr>
              <a:t> not yet talked to British Library, but clearly the </a:t>
            </a:r>
            <a:r>
              <a:rPr lang="en-GB" sz="1200" kern="1200" baseline="0" dirty="0" err="1" smtClean="0">
                <a:solidFill>
                  <a:schemeClr val="tx1"/>
                </a:solidFill>
                <a:effectLst/>
                <a:latin typeface="+mn-lt"/>
                <a:ea typeface="+mn-ea"/>
                <a:cs typeface="+mn-cs"/>
              </a:rPr>
              <a:t>dewey</a:t>
            </a:r>
            <a:r>
              <a:rPr lang="en-GB" sz="1200" kern="1200" baseline="0" dirty="0" smtClean="0">
                <a:solidFill>
                  <a:schemeClr val="tx1"/>
                </a:solidFill>
                <a:effectLst/>
                <a:latin typeface="+mn-lt"/>
                <a:ea typeface="+mn-ea"/>
                <a:cs typeface="+mn-cs"/>
              </a:rPr>
              <a:t> classifications don’t appear to be helpful in respect of this dataset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But what I wanted to illustrate was that slippage in meaning is a particularly important consideration.</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2B43FBD-D409-48C5-866B-A46F5127AFBC}" type="slidenum">
              <a:rPr lang="en-GB" smtClean="0"/>
              <a:t>47</a:t>
            </a:fld>
            <a:endParaRPr lang="en-GB"/>
          </a:p>
        </p:txBody>
      </p:sp>
    </p:spTree>
    <p:extLst>
      <p:ext uri="{BB962C8B-B14F-4D97-AF65-F5344CB8AC3E}">
        <p14:creationId xmlns:p14="http://schemas.microsoft.com/office/powerpoint/2010/main" val="436405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 work in progress and as mentioned I need to talk with the BL about their use of the Dewey before I go any further, as I cant quite understand their logic…</a:t>
            </a:r>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48</a:t>
            </a:fld>
            <a:endParaRPr lang="en-GB"/>
          </a:p>
        </p:txBody>
      </p:sp>
    </p:spTree>
    <p:extLst>
      <p:ext uri="{BB962C8B-B14F-4D97-AF65-F5344CB8AC3E}">
        <p14:creationId xmlns:p14="http://schemas.microsoft.com/office/powerpoint/2010/main" val="26814500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65609"/>
            <a:ext cx="6008687" cy="3381375"/>
          </a:xfrm>
        </p:spPr>
      </p:sp>
      <p:sp>
        <p:nvSpPr>
          <p:cNvPr id="3" name="Notes Placeholder 2"/>
          <p:cNvSpPr>
            <a:spLocks noGrp="1"/>
          </p:cNvSpPr>
          <p:nvPr>
            <p:ph type="body" idx="1"/>
          </p:nvPr>
        </p:nvSpPr>
        <p:spPr>
          <a:xfrm>
            <a:off x="439738" y="3588906"/>
            <a:ext cx="6219854" cy="6180018"/>
          </a:xfrm>
        </p:spPr>
        <p:txBody>
          <a:bodyPr/>
          <a:lstStyle/>
          <a:p>
            <a:r>
              <a:rPr lang="en-GB" sz="1200" kern="1200" dirty="0" smtClean="0">
                <a:solidFill>
                  <a:schemeClr val="tx1"/>
                </a:solidFill>
                <a:effectLst/>
                <a:latin typeface="+mn-lt"/>
                <a:ea typeface="+mn-ea"/>
                <a:cs typeface="+mn-cs"/>
              </a:rPr>
              <a:t>So I’ll conclude on this problem of categories and their application</a:t>
            </a:r>
            <a:r>
              <a:rPr lang="en-GB" sz="1200" kern="1200" baseline="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saw the British Academy calling for universities to ‘re-draw their degree programmes to put greater emphasis on quantitative skills’ (THE 25 June 2015).</a:t>
            </a:r>
          </a:p>
          <a:p>
            <a:r>
              <a:rPr lang="en-GB" sz="1200" kern="1200" dirty="0" smtClean="0">
                <a:solidFill>
                  <a:schemeClr val="tx1"/>
                </a:solidFill>
                <a:effectLst/>
                <a:latin typeface="+mn-lt"/>
                <a:ea typeface="+mn-ea"/>
                <a:cs typeface="+mn-cs"/>
              </a:rPr>
              <a:t>There is clear acknowledgement that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arts, or more broadly the creative industries, can have all sort of economic and social impacts, as discussed by theorists such as Richard Florida or Charles Landry. But there is a strong antipathy to numbers or the dominance of data. Andrew Marr talks of them being applied with ‘a self-righteousness that is becoming destructive’ – referring to ‘the rubbish-tip of rancid maths poured over the general public every day’. </a:t>
            </a:r>
          </a:p>
          <a:p>
            <a:r>
              <a:rPr lang="en-GB" sz="1200" kern="1200" dirty="0" smtClean="0">
                <a:solidFill>
                  <a:schemeClr val="tx1"/>
                </a:solidFill>
                <a:effectLst/>
                <a:latin typeface="+mn-lt"/>
                <a:ea typeface="+mn-ea"/>
                <a:cs typeface="+mn-cs"/>
              </a:rPr>
              <a:t>Within the arts, there is a lot of theory. theory after theory, but still a disinclination to pin things down. We don’t want to dispel the mystery and the potential for poetic speculation.</a:t>
            </a:r>
          </a:p>
          <a:p>
            <a:r>
              <a:rPr lang="en-GB" sz="1200" kern="1200" dirty="0" smtClean="0">
                <a:solidFill>
                  <a:schemeClr val="tx1"/>
                </a:solidFill>
                <a:effectLst/>
                <a:latin typeface="+mn-lt"/>
                <a:ea typeface="+mn-ea"/>
                <a:cs typeface="+mn-cs"/>
              </a:rPr>
              <a:t>The field is happier with a black box. In this imaginary construct, processes are initiated that result in consequences but the processes themselves remain inexplicable. As such it is suggested we then have no obligation to define or even talk about what is in the black box</a:t>
            </a:r>
          </a:p>
          <a:p>
            <a:r>
              <a:rPr lang="en-GB" sz="1200" kern="1200" dirty="0" smtClean="0">
                <a:solidFill>
                  <a:schemeClr val="tx1"/>
                </a:solidFill>
                <a:effectLst/>
                <a:latin typeface="+mn-lt"/>
                <a:ea typeface="+mn-ea"/>
                <a:cs typeface="+mn-cs"/>
              </a:rPr>
              <a:t>I think however that we do have a responsibility as academics to look inside our black boxes and</a:t>
            </a:r>
            <a:r>
              <a:rPr lang="en-GB" sz="1200" kern="1200" baseline="0" dirty="0" smtClean="0">
                <a:solidFill>
                  <a:schemeClr val="tx1"/>
                </a:solidFill>
                <a:effectLst/>
                <a:latin typeface="+mn-lt"/>
                <a:ea typeface="+mn-ea"/>
                <a:cs typeface="+mn-cs"/>
              </a:rPr>
              <a:t> I’d suggest we can learn a lot about out world and how to go forward from doing that, So even if you think that ‘too much analysis causes paralysis’ – the standard objection to trying to pin down the specialness of creative practices – I’d say that we can see the importance of the arts in the scale of the field, in its economic heft and in the way it impacts on individuals, on institutions and international trade. But we do need to ensure we use terms with precision.</a:t>
            </a:r>
          </a:p>
          <a:p>
            <a:r>
              <a:rPr lang="en-GB" dirty="0" smtClean="0"/>
              <a:t>We are talking about a significant part of</a:t>
            </a:r>
            <a:r>
              <a:rPr lang="en-GB" baseline="0" dirty="0" smtClean="0"/>
              <a:t> the economy. For example, the UK has become one of the top 3 marketplaces worldwide for the trade in art.  </a:t>
            </a:r>
            <a:endParaRPr lang="en-GB" dirty="0" smtClean="0"/>
          </a:p>
          <a:p>
            <a:r>
              <a:rPr lang="en-GB" dirty="0" smtClean="0"/>
              <a:t>Christies, 1 July 2015 realised sales totalling  </a:t>
            </a:r>
            <a:r>
              <a:rPr lang="en-GB" sz="1200" b="1" i="0" kern="1200" dirty="0" smtClean="0">
                <a:solidFill>
                  <a:schemeClr val="tx1"/>
                </a:solidFill>
                <a:effectLst/>
                <a:latin typeface="+mn-lt"/>
                <a:ea typeface="+mn-ea"/>
                <a:cs typeface="+mn-cs"/>
              </a:rPr>
              <a:t>14,054,350 (GBP)</a:t>
            </a:r>
            <a:endParaRPr lang="en-GB" dirty="0" smtClean="0"/>
          </a:p>
          <a:p>
            <a:r>
              <a:rPr lang="en-GB" dirty="0" smtClean="0"/>
              <a:t>Sotheby’s, 2 July - their</a:t>
            </a:r>
            <a:r>
              <a:rPr lang="en-GB" baseline="0" dirty="0" smtClean="0"/>
              <a:t> </a:t>
            </a:r>
            <a:r>
              <a:rPr lang="en-GB" sz="1200" b="1" i="0" kern="1200" dirty="0" smtClean="0">
                <a:solidFill>
                  <a:schemeClr val="tx1"/>
                </a:solidFill>
                <a:effectLst/>
                <a:latin typeface="+mn-lt"/>
                <a:ea typeface="+mn-ea"/>
                <a:cs typeface="+mn-cs"/>
              </a:rPr>
              <a:t>Sale Total:</a:t>
            </a:r>
            <a:r>
              <a:rPr lang="en-GB" sz="1200" b="0" i="0" kern="1200" dirty="0" smtClean="0">
                <a:solidFill>
                  <a:schemeClr val="tx1"/>
                </a:solidFill>
                <a:effectLst/>
                <a:latin typeface="+mn-lt"/>
                <a:ea typeface="+mn-ea"/>
                <a:cs typeface="+mn-cs"/>
              </a:rPr>
              <a:t> £17,615,875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Britain has 29% of the global art and antiques market and is the second largest market in the world. The UK is the largest importer and exporter of art in Europe, and is a net exporter of works of art. The UK art trade generated a trade surplus of £192 million in 2009.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market is highly dependent on </a:t>
            </a:r>
            <a:r>
              <a:rPr lang="en-GB" dirty="0" err="1" smtClean="0"/>
              <a:t>crossborder</a:t>
            </a:r>
            <a:r>
              <a:rPr lang="en-GB" dirty="0" smtClean="0"/>
              <a:t> trade: in 2009 art to the value of £2 billion was imported into the UK and exports totalled £2.2 billion.</a:t>
            </a:r>
          </a:p>
          <a:p>
            <a:pPr marL="171450" indent="-171450">
              <a:buFont typeface="Arial" panose="020B0604020202020204" pitchFamily="34" charset="0"/>
              <a:buChar char="•"/>
            </a:pPr>
            <a:r>
              <a:rPr lang="en-GB" dirty="0" smtClean="0"/>
              <a:t>Modern and Contemporary art sales are just under 40% of the value of the British art market.</a:t>
            </a:r>
          </a:p>
          <a:p>
            <a:pPr marL="171450" indent="-171450">
              <a:buFont typeface="Arial" panose="020B0604020202020204" pitchFamily="34" charset="0"/>
              <a:buChar char="•"/>
            </a:pPr>
            <a:r>
              <a:rPr lang="en-GB" dirty="0" smtClean="0"/>
              <a:t>The British art and antiques market generated £7.7 billion in sales and directly supported over 60,000 jobs in 2009</a:t>
            </a:r>
            <a:r>
              <a:rPr lang="en-GB" baseline="0" dirty="0" smtClean="0"/>
              <a:t> </a:t>
            </a:r>
            <a:r>
              <a:rPr lang="en-GB" dirty="0" smtClean="0"/>
              <a:t>and generated indirect employment of a further 66,000.</a:t>
            </a:r>
          </a:p>
          <a:p>
            <a:r>
              <a:rPr lang="en-GB" dirty="0" smtClean="0"/>
              <a:t>http://www.lapada.org/public/The_British_art_Market.pdf</a:t>
            </a:r>
          </a:p>
          <a:p>
            <a:endParaRPr lang="en-GB" dirty="0"/>
          </a:p>
        </p:txBody>
      </p:sp>
      <p:sp>
        <p:nvSpPr>
          <p:cNvPr id="4" name="Slide Number Placeholder 3"/>
          <p:cNvSpPr>
            <a:spLocks noGrp="1"/>
          </p:cNvSpPr>
          <p:nvPr>
            <p:ph type="sldNum" sz="quarter" idx="10"/>
          </p:nvPr>
        </p:nvSpPr>
        <p:spPr/>
        <p:txBody>
          <a:bodyPr/>
          <a:lstStyle/>
          <a:p>
            <a:fld id="{E2B43FBD-D409-48C5-866B-A46F5127AFBC}" type="slidenum">
              <a:rPr lang="en-GB" smtClean="0"/>
              <a:t>49</a:t>
            </a:fld>
            <a:endParaRPr lang="en-GB"/>
          </a:p>
        </p:txBody>
      </p:sp>
    </p:spTree>
    <p:extLst>
      <p:ext uri="{BB962C8B-B14F-4D97-AF65-F5344CB8AC3E}">
        <p14:creationId xmlns:p14="http://schemas.microsoft.com/office/powerpoint/2010/main" val="98434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xfrm>
            <a:off x="688816" y="4853953"/>
            <a:ext cx="5510530" cy="49149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smtClean="0">
                <a:solidFill>
                  <a:srgbClr val="333333"/>
                </a:solidFill>
                <a:latin typeface="Arial" panose="020B0604020202020204" pitchFamily="34" charset="0"/>
              </a:rPr>
              <a:t>Background</a:t>
            </a:r>
            <a:endParaRPr lang="en-GB" altLang="en-US" dirty="0" smtClean="0">
              <a:latin typeface="Arial" panose="020B0604020202020204" pitchFamily="34" charset="0"/>
            </a:endParaRPr>
          </a:p>
          <a:p>
            <a:r>
              <a:rPr lang="en-GB" altLang="en-US" dirty="0" smtClean="0">
                <a:solidFill>
                  <a:srgbClr val="333333"/>
                </a:solidFill>
                <a:latin typeface="Arial" panose="020B0604020202020204" pitchFamily="34" charset="0"/>
              </a:rPr>
              <a:t>On 18 September 1988, to mark the 900 years since the founding of the University of Bologna, the university rectors signed the </a:t>
            </a:r>
            <a:r>
              <a:rPr lang="en-GB" altLang="en-US" b="0" u="sng" dirty="0" smtClean="0">
                <a:solidFill>
                  <a:srgbClr val="666666"/>
                </a:solidFill>
                <a:latin typeface="Arial" panose="020B0604020202020204" pitchFamily="34" charset="0"/>
                <a:hlinkClick r:id="rId3" tooltip="Magna Charta Universitatum"/>
              </a:rPr>
              <a:t>Magna Charta </a:t>
            </a:r>
            <a:r>
              <a:rPr lang="en-GB" altLang="en-US" b="0" u="sng" dirty="0" err="1" smtClean="0">
                <a:solidFill>
                  <a:srgbClr val="666666"/>
                </a:solidFill>
                <a:latin typeface="Arial" panose="020B0604020202020204" pitchFamily="34" charset="0"/>
                <a:hlinkClick r:id="rId3" tooltip="Magna Charta Universitatum"/>
              </a:rPr>
              <a:t>Universitatum</a:t>
            </a:r>
            <a:r>
              <a:rPr lang="en-GB" altLang="en-US" dirty="0" smtClean="0">
                <a:solidFill>
                  <a:srgbClr val="333333"/>
                </a:solidFill>
                <a:latin typeface="Arial" panose="020B0604020202020204" pitchFamily="34" charset="0"/>
              </a:rPr>
              <a:t>. They considered that </a:t>
            </a:r>
            <a:r>
              <a:rPr lang="ja-JP" altLang="en-GB" dirty="0" smtClean="0">
                <a:solidFill>
                  <a:srgbClr val="333333"/>
                </a:solidFill>
                <a:latin typeface="Arial" panose="020B0604020202020204" pitchFamily="34" charset="0"/>
              </a:rPr>
              <a:t>“</a:t>
            </a:r>
            <a:r>
              <a:rPr lang="en-GB" altLang="ja-JP" i="1" u="sng" dirty="0" smtClean="0">
                <a:solidFill>
                  <a:srgbClr val="333333"/>
                </a:solidFill>
                <a:latin typeface="Arial" panose="020B0604020202020204" pitchFamily="34" charset="0"/>
              </a:rPr>
              <a:t>at the approaching end of this millennium the future of mankind depends largely on cultural, scientific and technical development</a:t>
            </a:r>
            <a:r>
              <a:rPr lang="ja-JP" altLang="en-GB" i="1" u="sng" dirty="0" smtClean="0">
                <a:solidFill>
                  <a:srgbClr val="333333"/>
                </a:solidFill>
                <a:latin typeface="Arial" panose="020B0604020202020204" pitchFamily="34" charset="0"/>
              </a:rPr>
              <a:t>”</a:t>
            </a:r>
            <a:r>
              <a:rPr lang="en-GB" altLang="ja-JP" i="1" u="sng" dirty="0" smtClean="0">
                <a:solidFill>
                  <a:srgbClr val="333333"/>
                </a:solidFill>
                <a:latin typeface="Arial" panose="020B0604020202020204" pitchFamily="34" charset="0"/>
              </a:rPr>
              <a:t>. Universities shape this knowledge.</a:t>
            </a:r>
            <a:endParaRPr lang="en-GB" altLang="ja-JP" i="1" u="sng" dirty="0" smtClean="0">
              <a:latin typeface="Arial" panose="020B0604020202020204" pitchFamily="34" charset="0"/>
            </a:endParaRPr>
          </a:p>
          <a:p>
            <a:r>
              <a:rPr lang="en-GB" altLang="en-US" dirty="0" smtClean="0">
                <a:solidFill>
                  <a:srgbClr val="333333"/>
                </a:solidFill>
                <a:latin typeface="Arial" panose="020B0604020202020204" pitchFamily="34" charset="0"/>
              </a:rPr>
              <a:t>To celebrate the 800 years of the University of Paris, the ministers responsible for higher education in Germany, France, Italy and the United Kingdom adopted the </a:t>
            </a:r>
            <a:r>
              <a:rPr lang="en-GB" altLang="en-US" b="0" u="none" dirty="0" smtClean="0">
                <a:solidFill>
                  <a:srgbClr val="666666"/>
                </a:solidFill>
                <a:latin typeface="Arial" panose="020B0604020202020204" pitchFamily="34" charset="0"/>
                <a:hlinkClick r:id="rId4" tooltip="Sorbonne Declaration"/>
              </a:rPr>
              <a:t>Sorbonne Declaration</a:t>
            </a:r>
            <a:r>
              <a:rPr lang="en-GB" altLang="en-US" b="1" dirty="0" smtClean="0">
                <a:solidFill>
                  <a:srgbClr val="333333"/>
                </a:solidFill>
                <a:latin typeface="Arial" panose="020B0604020202020204" pitchFamily="34" charset="0"/>
              </a:rPr>
              <a:t>   </a:t>
            </a:r>
            <a:r>
              <a:rPr lang="en-GB" altLang="en-US" dirty="0" smtClean="0">
                <a:solidFill>
                  <a:srgbClr val="333333"/>
                </a:solidFill>
                <a:latin typeface="Arial" panose="020B0604020202020204" pitchFamily="34" charset="0"/>
              </a:rPr>
              <a:t> on 25 May 1998. This declaration aimed to harmonise the architecture of the European higher education system. </a:t>
            </a:r>
            <a:endParaRPr lang="en-GB" altLang="en-US" dirty="0" smtClean="0">
              <a:solidFill>
                <a:srgbClr val="333333"/>
              </a:solidFill>
              <a:latin typeface="Arial" panose="020B0604020202020204" pitchFamily="34" charset="0"/>
            </a:endParaRPr>
          </a:p>
          <a:p>
            <a:endParaRPr lang="en-GB" altLang="en-US" dirty="0">
              <a:solidFill>
                <a:srgbClr val="333333"/>
              </a:solidFill>
              <a:latin typeface="Arial" panose="020B0604020202020204" pitchFamily="34" charset="0"/>
            </a:endParaRPr>
          </a:p>
          <a:p>
            <a:r>
              <a:rPr lang="en-GB" altLang="en-US" dirty="0" smtClean="0">
                <a:solidFill>
                  <a:srgbClr val="333333"/>
                </a:solidFill>
                <a:latin typeface="Arial" panose="020B0604020202020204" pitchFamily="34" charset="0"/>
              </a:rPr>
              <a:t>Want to stress the Sorbonne declaration comment: (The </a:t>
            </a:r>
            <a:r>
              <a:rPr lang="en-GB" altLang="en-US" dirty="0" smtClean="0">
                <a:solidFill>
                  <a:srgbClr val="333333"/>
                </a:solidFill>
                <a:latin typeface="Arial" panose="020B0604020202020204" pitchFamily="34" charset="0"/>
              </a:rPr>
              <a:t>ministers stressed </a:t>
            </a:r>
            <a:r>
              <a:rPr lang="en-GB" altLang="en-US" dirty="0" smtClean="0">
                <a:solidFill>
                  <a:srgbClr val="333333"/>
                </a:solidFill>
                <a:latin typeface="Arial" panose="020B0604020202020204" pitchFamily="34" charset="0"/>
              </a:rPr>
              <a:t>that) </a:t>
            </a:r>
            <a:r>
              <a:rPr lang="ja-JP" altLang="en-GB" dirty="0" smtClean="0">
                <a:solidFill>
                  <a:srgbClr val="333333"/>
                </a:solidFill>
                <a:latin typeface="Arial" panose="020B0604020202020204" pitchFamily="34" charset="0"/>
              </a:rPr>
              <a:t>“</a:t>
            </a:r>
            <a:r>
              <a:rPr lang="en-GB" altLang="ja-JP" dirty="0" smtClean="0">
                <a:solidFill>
                  <a:srgbClr val="333333"/>
                </a:solidFill>
                <a:latin typeface="Arial" panose="020B0604020202020204" pitchFamily="34" charset="0"/>
              </a:rPr>
              <a:t>the Europe we are building is not only that of the euro, the banks and the economy, </a:t>
            </a:r>
            <a:r>
              <a:rPr lang="en-GB" altLang="ja-JP" b="1" i="1" u="sng" dirty="0" smtClean="0">
                <a:solidFill>
                  <a:srgbClr val="333333"/>
                </a:solidFill>
                <a:latin typeface="Arial" panose="020B0604020202020204" pitchFamily="34" charset="0"/>
              </a:rPr>
              <a:t>it must be a Europe of knowledge as well</a:t>
            </a:r>
            <a:r>
              <a:rPr lang="ja-JP" altLang="en-GB" b="1" i="1" u="sng" dirty="0" smtClean="0">
                <a:solidFill>
                  <a:srgbClr val="333333"/>
                </a:solidFill>
                <a:latin typeface="Arial" panose="020B0604020202020204" pitchFamily="34" charset="0"/>
              </a:rPr>
              <a:t>”</a:t>
            </a:r>
            <a:r>
              <a:rPr lang="en-GB" altLang="ja-JP" b="1" i="1" u="sng" dirty="0" smtClean="0">
                <a:solidFill>
                  <a:srgbClr val="333333"/>
                </a:solidFill>
                <a:latin typeface="Arial" panose="020B0604020202020204" pitchFamily="34" charset="0"/>
              </a:rPr>
              <a:t>.</a:t>
            </a:r>
          </a:p>
          <a:p>
            <a:endParaRPr lang="en-GB" altLang="ja-JP" b="1" i="1" u="sng" dirty="0">
              <a:solidFill>
                <a:srgbClr val="333333"/>
              </a:solidFill>
              <a:latin typeface="Arial" panose="020B0604020202020204" pitchFamily="34" charset="0"/>
            </a:endParaRPr>
          </a:p>
          <a:p>
            <a:r>
              <a:rPr lang="en-GB" altLang="ja-JP" b="1" i="1" dirty="0" smtClean="0">
                <a:solidFill>
                  <a:srgbClr val="333333"/>
                </a:solidFill>
                <a:latin typeface="Arial" panose="020B0604020202020204" pitchFamily="34" charset="0"/>
              </a:rPr>
              <a:t>Well lets see whether we are going to be a part of that…</a:t>
            </a:r>
          </a:p>
          <a:p>
            <a:endParaRPr lang="en-GB" altLang="ja-JP" b="1" i="1" u="sng" dirty="0" smtClean="0">
              <a:latin typeface="Arial" panose="020B0604020202020204" pitchFamily="34" charset="0"/>
            </a:endParaRPr>
          </a:p>
          <a:p>
            <a:r>
              <a:rPr lang="en-GB" altLang="en-US" sz="1000" dirty="0" smtClean="0">
                <a:solidFill>
                  <a:srgbClr val="333333"/>
                </a:solidFill>
                <a:latin typeface="Arial" panose="020B0604020202020204" pitchFamily="34" charset="0"/>
              </a:rPr>
              <a:t>The </a:t>
            </a:r>
            <a:r>
              <a:rPr lang="en-GB" altLang="en-US" sz="1000" b="0" u="sng" dirty="0" smtClean="0">
                <a:solidFill>
                  <a:srgbClr val="333333"/>
                </a:solidFill>
                <a:latin typeface="Arial" panose="020B0604020202020204" pitchFamily="34" charset="0"/>
              </a:rPr>
              <a:t>Bologna Declaration</a:t>
            </a:r>
            <a:r>
              <a:rPr lang="en-GB" altLang="en-US" sz="1000" dirty="0" smtClean="0">
                <a:solidFill>
                  <a:srgbClr val="333333"/>
                </a:solidFill>
                <a:latin typeface="Arial" panose="020B0604020202020204" pitchFamily="34" charset="0"/>
              </a:rPr>
              <a:t> of 19 June 1999 has been signed by 30 European countries, including the then 15 Member States of the EU (Austria, Belgium, Germany, Denmark, Greece, Spain, Finland, France, Ireland, Italy, Luxembourg, the Netherlands, Portugal, Sweden, the United Kingdom) as well as the 10 countries that joined the EU on 1 May 2004 (Cyprus, the Czech Republic, Estonia, Hungary, Latvia, Lithuania, Malta, Poland, Slovakia, Slovenia). Iceland, Norway and the Swiss Confederation are also signatories to the declaration, as are Bulgaria and Romania, who became members of the EU on 1 January 2007. Kazakhstan joined the Bologna process in March 2010.</a:t>
            </a:r>
            <a:endParaRPr lang="en-GB" altLang="en-US" sz="1000" b="1" dirty="0" smtClean="0">
              <a:solidFill>
                <a:srgbClr val="333333"/>
              </a:solidFill>
              <a:latin typeface="Arial" panose="020B0604020202020204" pitchFamily="34" charset="0"/>
            </a:endParaRPr>
          </a:p>
          <a:p>
            <a:endParaRPr lang="en-GB" altLang="en-US" dirty="0" smtClean="0">
              <a:latin typeface="Arial" panose="020B0604020202020204" pitchFamily="34"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B63945DB-42B1-4313-83C6-8793E3A56F35}" type="slidenum">
              <a:rPr lang="en-GB" altLang="en-US" sz="1300">
                <a:solidFill>
                  <a:schemeClr val="tx1"/>
                </a:solidFill>
                <a:latin typeface="Arial" panose="020B0604020202020204" pitchFamily="34" charset="0"/>
              </a:rPr>
              <a:pPr/>
              <a:t>5</a:t>
            </a:fld>
            <a:endParaRPr lang="en-GB" altLang="en-US" sz="1300">
              <a:solidFill>
                <a:schemeClr val="tx1"/>
              </a:solidFill>
              <a:latin typeface="Arial" panose="020B0604020202020204" pitchFamily="34" charset="0"/>
            </a:endParaRPr>
          </a:p>
        </p:txBody>
      </p:sp>
    </p:spTree>
    <p:extLst>
      <p:ext uri="{BB962C8B-B14F-4D97-AF65-F5344CB8AC3E}">
        <p14:creationId xmlns:p14="http://schemas.microsoft.com/office/powerpoint/2010/main" val="3832250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smtClean="0">
                <a:solidFill>
                  <a:schemeClr val="tx1"/>
                </a:solidFill>
              </a:rPr>
              <a:t>I’m hoping that this quick look at some</a:t>
            </a:r>
            <a:r>
              <a:rPr lang="en-GB" altLang="en-US" sz="1200" baseline="0" dirty="0" smtClean="0">
                <a:solidFill>
                  <a:schemeClr val="tx1"/>
                </a:solidFill>
              </a:rPr>
              <a:t> of the data-driven work I do has helped show ways to find out a bit more about the field of practice-related research. Knowing different ways to find it enables us to start answering these questions</a:t>
            </a:r>
            <a:endParaRPr lang="en-GB" alt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33A5607A-D23F-4635-97F3-6BFBDA966073}" type="slidenum">
              <a:rPr lang="en-GB" smtClean="0"/>
              <a:t>50</a:t>
            </a:fld>
            <a:endParaRPr lang="en-GB"/>
          </a:p>
        </p:txBody>
      </p:sp>
    </p:spTree>
    <p:extLst>
      <p:ext uri="{BB962C8B-B14F-4D97-AF65-F5344CB8AC3E}">
        <p14:creationId xmlns:p14="http://schemas.microsoft.com/office/powerpoint/2010/main" val="2292787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0392E154-B45D-4037-869C-993643BE826D}" type="slidenum">
              <a:rPr lang="en-GB" altLang="en-US" sz="1300">
                <a:solidFill>
                  <a:schemeClr val="tx1"/>
                </a:solidFill>
                <a:latin typeface="Arial" panose="020B0604020202020204" pitchFamily="34" charset="0"/>
              </a:rPr>
              <a:pPr/>
              <a:t>51</a:t>
            </a:fld>
            <a:endParaRPr lang="en-GB" altLang="en-US" sz="1300">
              <a:solidFill>
                <a:schemeClr val="tx1"/>
              </a:solidFill>
              <a:latin typeface="Arial" panose="020B0604020202020204" pitchFamily="34"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schemeClr val="tx1"/>
                </a:solidFill>
              </a:rPr>
              <a:t>To</a:t>
            </a:r>
            <a:r>
              <a:rPr lang="en-GB" altLang="en-US" baseline="0" dirty="0" smtClean="0">
                <a:solidFill>
                  <a:schemeClr val="tx1"/>
                </a:solidFill>
              </a:rPr>
              <a:t> finish,</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solidFill>
                  <a:schemeClr val="tx1"/>
                </a:solidFill>
              </a:rPr>
              <a:t>This list has been devised drawing on a set of questions Carnegie Mellow University was asking in October 2013 in a seminar on the PhD in design. They determined that they needed to spend a few days talking through the issues. Much as you’ve done here today, but with your broader remit.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solidFill>
                  <a:schemeClr val="tx1"/>
                </a:solidFill>
              </a:rPr>
              <a:t>I’d argue that we need to have positions on this sort of list of points and these need to guide us.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solidFill>
                  <a:schemeClr val="tx1"/>
                </a:solidFill>
              </a:rPr>
              <a:t>Essentially we need an active philosophy for our work as educators that rises about our particular disciplinary canon.</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solidFill>
                  <a:schemeClr val="tx1"/>
                </a:solidFill>
              </a:rPr>
              <a:t>And to do this effectively we need to know about the field more generally, not just about our own subject.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solidFill>
                  <a:schemeClr val="tx1"/>
                </a:solidFill>
              </a:rPr>
              <a:t>Thank you for listening to me this afternoon – I hope there has been something of interest in these slides.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schemeClr val="tx1"/>
                </a:solidFill>
              </a:rPr>
              <a:t>Carnegie Mellon University, 5 October 2013 </a:t>
            </a:r>
            <a:r>
              <a:rPr lang="en-GB" altLang="en-US" sz="1200" dirty="0" smtClean="0">
                <a:solidFill>
                  <a:schemeClr val="tx1"/>
                </a:solidFill>
                <a:hlinkClick r:id="rId3"/>
              </a:rPr>
              <a:t>http://phddesigncrit.info/</a:t>
            </a:r>
            <a:endParaRPr lang="en-GB" altLang="en-US" sz="1200" dirty="0" smtClean="0">
              <a:solidFill>
                <a:schemeClr val="tx1"/>
              </a:solidFill>
            </a:endParaRP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430733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5607A-D23F-4635-97F3-6BFBDA966073}" type="slidenum">
              <a:rPr lang="en-GB" smtClean="0"/>
              <a:t>52</a:t>
            </a:fld>
            <a:endParaRPr lang="en-GB"/>
          </a:p>
        </p:txBody>
      </p:sp>
    </p:spTree>
    <p:extLst>
      <p:ext uri="{BB962C8B-B14F-4D97-AF65-F5344CB8AC3E}">
        <p14:creationId xmlns:p14="http://schemas.microsoft.com/office/powerpoint/2010/main" val="382717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xfrm>
            <a:off x="688817" y="4822269"/>
            <a:ext cx="5510530" cy="40740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dirty="0" smtClean="0">
                <a:latin typeface="Arial" panose="020B0604020202020204" pitchFamily="34" charset="0"/>
                <a:hlinkClick r:id="rId3"/>
              </a:rPr>
              <a:t>http://ec.europa.eu/education/higher-education/agenda_en.htm#doc</a:t>
            </a:r>
            <a:endParaRPr lang="en-GB" altLang="en-US" sz="1100" dirty="0" smtClean="0">
              <a:latin typeface="Arial" panose="020B0604020202020204" pitchFamily="34" charset="0"/>
            </a:endParaRPr>
          </a:p>
          <a:p>
            <a:endParaRPr lang="en-GB" altLang="en-US" sz="1100" dirty="0" smtClean="0">
              <a:latin typeface="Arial" panose="020B0604020202020204" pitchFamily="34" charset="0"/>
            </a:endParaRPr>
          </a:p>
          <a:p>
            <a:r>
              <a:rPr lang="en-GB" altLang="en-US" sz="1100" dirty="0" smtClean="0">
                <a:latin typeface="Arial" panose="020B0604020202020204" pitchFamily="34" charset="0"/>
              </a:rPr>
              <a:t>The three overarching objectives of the Bologna process have been from the start (1999): introduction of the three cycle system (bachelor/master/doctorate), quality assurance and recognition of qualifications and periods of study.</a:t>
            </a:r>
          </a:p>
          <a:p>
            <a:r>
              <a:rPr lang="en-GB" altLang="en-US" sz="1100" dirty="0" smtClean="0">
                <a:latin typeface="Arial" panose="020B0604020202020204" pitchFamily="34" charset="0"/>
              </a:rPr>
              <a:t>In the Bucharest Communiqué, April 2012, </a:t>
            </a:r>
            <a:r>
              <a:rPr lang="en-GB" altLang="en-US" sz="1100" b="1" u="sng" dirty="0" smtClean="0">
                <a:latin typeface="Arial" panose="020B0604020202020204" pitchFamily="34" charset="0"/>
              </a:rPr>
              <a:t>established priorities for 2010-2020 </a:t>
            </a:r>
            <a:r>
              <a:rPr lang="en-GB" altLang="en-US" sz="1100" dirty="0" smtClean="0">
                <a:latin typeface="Arial" panose="020B0604020202020204" pitchFamily="34" charset="0"/>
              </a:rPr>
              <a:t>as</a:t>
            </a:r>
          </a:p>
          <a:p>
            <a:r>
              <a:rPr lang="en-GB" altLang="en-US" sz="1100" dirty="0" smtClean="0">
                <a:latin typeface="Arial" panose="020B0604020202020204" pitchFamily="34" charset="0"/>
              </a:rPr>
              <a:t>1. Ensuring a </a:t>
            </a:r>
            <a:r>
              <a:rPr lang="en-GB" altLang="en-US" sz="1100" b="1" dirty="0" smtClean="0">
                <a:latin typeface="Arial" panose="020B0604020202020204" pitchFamily="34" charset="0"/>
              </a:rPr>
              <a:t>quality</a:t>
            </a:r>
            <a:r>
              <a:rPr lang="en-GB" altLang="en-US" sz="1100" dirty="0" smtClean="0">
                <a:latin typeface="Arial" panose="020B0604020202020204" pitchFamily="34" charset="0"/>
              </a:rPr>
              <a:t> higher education system</a:t>
            </a:r>
          </a:p>
          <a:p>
            <a:r>
              <a:rPr lang="en-GB" altLang="en-US" sz="1100" dirty="0" smtClean="0">
                <a:latin typeface="Arial" panose="020B0604020202020204" pitchFamily="34" charset="0"/>
              </a:rPr>
              <a:t>2. Adopting a two- or three-cycle system of study (BA, MA, PhD)</a:t>
            </a:r>
          </a:p>
          <a:p>
            <a:r>
              <a:rPr lang="en-GB" altLang="en-US" sz="1100" dirty="0" smtClean="0">
                <a:latin typeface="Arial" panose="020B0604020202020204" pitchFamily="34" charset="0"/>
              </a:rPr>
              <a:t>3. Promoting the </a:t>
            </a:r>
            <a:r>
              <a:rPr lang="en-GB" altLang="en-US" sz="1100" b="1" dirty="0" smtClean="0">
                <a:latin typeface="Arial" panose="020B0604020202020204" pitchFamily="34" charset="0"/>
              </a:rPr>
              <a:t>mobility</a:t>
            </a:r>
            <a:r>
              <a:rPr lang="en-GB" altLang="en-US" sz="1100" dirty="0" smtClean="0">
                <a:latin typeface="Arial" panose="020B0604020202020204" pitchFamily="34" charset="0"/>
              </a:rPr>
              <a:t> of students and academic and administrative staff</a:t>
            </a:r>
          </a:p>
          <a:p>
            <a:r>
              <a:rPr lang="en-GB" altLang="en-US" sz="1100" dirty="0" smtClean="0">
                <a:latin typeface="Arial" panose="020B0604020202020204" pitchFamily="34" charset="0"/>
              </a:rPr>
              <a:t>4. Introducing a </a:t>
            </a:r>
            <a:r>
              <a:rPr lang="en-GB" altLang="en-US" sz="1100" b="1" dirty="0" smtClean="0">
                <a:latin typeface="Arial" panose="020B0604020202020204" pitchFamily="34" charset="0"/>
              </a:rPr>
              <a:t>credit system</a:t>
            </a:r>
            <a:r>
              <a:rPr lang="en-GB" altLang="en-US" sz="1100" dirty="0" smtClean="0">
                <a:latin typeface="Arial" panose="020B0604020202020204" pitchFamily="34" charset="0"/>
              </a:rPr>
              <a:t> (ECTS) for the assessment of study </a:t>
            </a:r>
            <a:r>
              <a:rPr lang="en-GB" altLang="en-US" sz="1100" dirty="0" err="1" smtClean="0">
                <a:latin typeface="Arial" panose="020B0604020202020204" pitchFamily="34" charset="0"/>
              </a:rPr>
              <a:t>perfor-mance</a:t>
            </a:r>
            <a:endParaRPr lang="en-GB" altLang="en-US" sz="1100" dirty="0" smtClean="0">
              <a:latin typeface="Arial" panose="020B0604020202020204" pitchFamily="34" charset="0"/>
            </a:endParaRPr>
          </a:p>
          <a:p>
            <a:r>
              <a:rPr lang="en-GB" altLang="en-US" sz="1100" dirty="0" smtClean="0">
                <a:latin typeface="Arial" panose="020B0604020202020204" pitchFamily="34" charset="0"/>
              </a:rPr>
              <a:t>5. </a:t>
            </a:r>
            <a:r>
              <a:rPr lang="en-GB" altLang="en-US" sz="1100" b="1" dirty="0" smtClean="0">
                <a:latin typeface="Arial" panose="020B0604020202020204" pitchFamily="34" charset="0"/>
              </a:rPr>
              <a:t>The Recognition of levels</a:t>
            </a:r>
            <a:r>
              <a:rPr lang="en-GB" altLang="en-US" sz="1100" dirty="0" smtClean="0">
                <a:latin typeface="Arial" panose="020B0604020202020204" pitchFamily="34" charset="0"/>
              </a:rPr>
              <a:t>: adopting a system of easily identifiable and comparable levels</a:t>
            </a:r>
          </a:p>
          <a:p>
            <a:r>
              <a:rPr lang="en-GB" altLang="en-US" sz="1100" dirty="0" smtClean="0">
                <a:latin typeface="Arial" panose="020B0604020202020204" pitchFamily="34" charset="0"/>
              </a:rPr>
              <a:t>6. </a:t>
            </a:r>
            <a:r>
              <a:rPr lang="en-GB" altLang="en-US" sz="1100" b="1" dirty="0" smtClean="0">
                <a:latin typeface="Arial" panose="020B0604020202020204" pitchFamily="34" charset="0"/>
              </a:rPr>
              <a:t>The Active involvement</a:t>
            </a:r>
            <a:r>
              <a:rPr lang="en-GB" altLang="en-US" sz="1100" dirty="0" smtClean="0">
                <a:latin typeface="Arial" panose="020B0604020202020204" pitchFamily="34" charset="0"/>
              </a:rPr>
              <a:t> of higher education institutions, teachers and students in the Bologna Process and student participation in the management of higher education</a:t>
            </a:r>
          </a:p>
          <a:p>
            <a:r>
              <a:rPr lang="en-GB" altLang="en-US" sz="1100" dirty="0" smtClean="0">
                <a:latin typeface="Arial" panose="020B0604020202020204" pitchFamily="34" charset="0"/>
              </a:rPr>
              <a:t>7. Promoting a </a:t>
            </a:r>
            <a:r>
              <a:rPr lang="en-GB" altLang="en-US" sz="1100" b="1" dirty="0" smtClean="0">
                <a:latin typeface="Arial" panose="020B0604020202020204" pitchFamily="34" charset="0"/>
              </a:rPr>
              <a:t>European dimension</a:t>
            </a:r>
            <a:r>
              <a:rPr lang="en-GB" altLang="en-US" sz="1100" dirty="0" smtClean="0">
                <a:latin typeface="Arial" panose="020B0604020202020204" pitchFamily="34" charset="0"/>
              </a:rPr>
              <a:t> in higher education</a:t>
            </a:r>
          </a:p>
          <a:p>
            <a:r>
              <a:rPr lang="en-GB" altLang="en-US" sz="1100" dirty="0" smtClean="0">
                <a:latin typeface="Arial" panose="020B0604020202020204" pitchFamily="34" charset="0"/>
              </a:rPr>
              <a:t>8. Promoting the attractiveness of the European higher education area</a:t>
            </a:r>
          </a:p>
          <a:p>
            <a:r>
              <a:rPr lang="en-GB" altLang="en-US" sz="1100" dirty="0" smtClean="0">
                <a:latin typeface="Arial" panose="020B0604020202020204" pitchFamily="34" charset="0"/>
              </a:rPr>
              <a:t>9. </a:t>
            </a:r>
            <a:r>
              <a:rPr lang="en-GB" altLang="en-US" sz="1100" b="1" dirty="0" smtClean="0">
                <a:latin typeface="Arial" panose="020B0604020202020204" pitchFamily="34" charset="0"/>
              </a:rPr>
              <a:t>Lifelong learning</a:t>
            </a:r>
            <a:endParaRPr lang="en-GB" altLang="en-US" sz="1100" dirty="0" smtClean="0">
              <a:latin typeface="Arial" panose="020B0604020202020204" pitchFamily="34" charset="0"/>
            </a:endParaRPr>
          </a:p>
          <a:p>
            <a:r>
              <a:rPr lang="en-GB" altLang="en-US" sz="1100" dirty="0" smtClean="0">
                <a:latin typeface="Arial" panose="020B0604020202020204" pitchFamily="34" charset="0"/>
              </a:rPr>
              <a:t>10. </a:t>
            </a:r>
            <a:r>
              <a:rPr lang="en-GB" altLang="en-US" sz="1100" u="sng" dirty="0" smtClean="0">
                <a:latin typeface="Arial" panose="020B0604020202020204" pitchFamily="34" charset="0"/>
              </a:rPr>
              <a:t>A European higher education area and a European research area – </a:t>
            </a:r>
            <a:r>
              <a:rPr lang="en-GB" altLang="en-US" sz="1100" b="1" u="sng" dirty="0" smtClean="0">
                <a:latin typeface="Arial" panose="020B0604020202020204" pitchFamily="34" charset="0"/>
              </a:rPr>
              <a:t>two pillars of a society based on </a:t>
            </a:r>
            <a:r>
              <a:rPr lang="en-GB" altLang="en-US" sz="1100" b="1" u="sng" dirty="0" smtClean="0">
                <a:latin typeface="Arial" panose="020B0604020202020204" pitchFamily="34" charset="0"/>
              </a:rPr>
              <a:t>knowledge</a:t>
            </a:r>
          </a:p>
          <a:p>
            <a:r>
              <a:rPr lang="en-GB" altLang="en-US" sz="1100" b="1" u="sng" dirty="0" smtClean="0">
                <a:latin typeface="Arial" panose="020B0604020202020204" pitchFamily="34" charset="0"/>
              </a:rPr>
              <a:t>Must admit I’d rather like to be part of the European vision for a society based on knowledge… again, the referendum is rather important here.</a:t>
            </a:r>
            <a:endParaRPr lang="en-GB" altLang="en-US" sz="1100" u="sng" dirty="0" smtClean="0">
              <a:latin typeface="Arial" panose="020B0604020202020204" pitchFamily="34" charset="0"/>
            </a:endParaRPr>
          </a:p>
          <a:p>
            <a:r>
              <a:rPr lang="en-GB" altLang="en-US" sz="1100" dirty="0" smtClean="0">
                <a:latin typeface="Arial" panose="020B0604020202020204" pitchFamily="34" charset="0"/>
                <a:hlinkClick r:id="rId4"/>
              </a:rPr>
              <a:t>http://ec.europa.eu/education/higher-education/bologna_en.htm</a:t>
            </a:r>
            <a:r>
              <a:rPr lang="en-GB" altLang="en-US" sz="1100" dirty="0" smtClean="0">
                <a:latin typeface="Arial" panose="020B0604020202020204" pitchFamily="34" charset="0"/>
              </a:rPr>
              <a:t/>
            </a:r>
            <a:br>
              <a:rPr lang="en-GB" altLang="en-US" sz="1100" dirty="0" smtClean="0">
                <a:latin typeface="Arial" panose="020B0604020202020204" pitchFamily="34" charset="0"/>
              </a:rPr>
            </a:br>
            <a:r>
              <a:rPr lang="en-GB" altLang="en-US" sz="1100" dirty="0" smtClean="0">
                <a:latin typeface="Arial" panose="020B0604020202020204" pitchFamily="34" charset="0"/>
              </a:rPr>
              <a:t>but what of beyond Europe? Are these values shared?</a:t>
            </a:r>
            <a:endParaRPr lang="en-GB" altLang="en-US" sz="1100" dirty="0" smtClean="0">
              <a:latin typeface="Arial" panose="020B0604020202020204" pitchFamily="34"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A9E10943-1E3C-4032-9D92-C1DB8B29F145}" type="slidenum">
              <a:rPr lang="en-GB" altLang="en-US" sz="1300">
                <a:solidFill>
                  <a:schemeClr val="tx1"/>
                </a:solidFill>
                <a:latin typeface="Arial" panose="020B0604020202020204" pitchFamily="34" charset="0"/>
              </a:rPr>
              <a:pPr/>
              <a:t>6</a:t>
            </a:fld>
            <a:endParaRPr lang="en-GB" altLang="en-US" sz="1300">
              <a:solidFill>
                <a:schemeClr val="tx1"/>
              </a:solidFill>
              <a:latin typeface="Arial" panose="020B0604020202020204" pitchFamily="34" charset="0"/>
            </a:endParaRPr>
          </a:p>
        </p:txBody>
      </p:sp>
    </p:spTree>
    <p:extLst>
      <p:ext uri="{BB962C8B-B14F-4D97-AF65-F5344CB8AC3E}">
        <p14:creationId xmlns:p14="http://schemas.microsoft.com/office/powerpoint/2010/main" val="411431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1194FD35-1879-4E02-82B4-78AABCC78F9D}" type="slidenum">
              <a:rPr lang="en-GB" altLang="en-US" sz="1300">
                <a:solidFill>
                  <a:schemeClr val="tx1"/>
                </a:solidFill>
                <a:latin typeface="Arial" panose="020B0604020202020204" pitchFamily="34" charset="0"/>
              </a:rPr>
              <a:pPr/>
              <a:t>7</a:t>
            </a:fld>
            <a:endParaRPr lang="en-GB" altLang="en-US" sz="1300">
              <a:solidFill>
                <a:schemeClr val="tx1"/>
              </a:solidFill>
              <a:latin typeface="Arial" panose="020B0604020202020204" pitchFamily="34"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8817" y="4822269"/>
            <a:ext cx="5510530" cy="4817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Yes – they especially signalled at this point the need to enable women to take up R&amp;D as a career</a:t>
            </a:r>
          </a:p>
          <a:p>
            <a:pPr eaLnBrk="1" hangingPunct="1"/>
            <a:r>
              <a:rPr lang="en-GB" altLang="en-US" dirty="0" smtClean="0">
                <a:latin typeface="Arial" panose="020B0604020202020204" pitchFamily="34" charset="0"/>
              </a:rPr>
              <a:t>They also noted that higher ranking universities had ‘quantitatively </a:t>
            </a:r>
            <a:r>
              <a:rPr lang="en-GB" altLang="en-US" dirty="0">
                <a:latin typeface="Arial" panose="020B0604020202020204" pitchFamily="34" charset="0"/>
              </a:rPr>
              <a:t>high level of physical facilities, academic infrastructure and human resources; </a:t>
            </a:r>
            <a:endParaRPr lang="en-GB" altLang="en-US" dirty="0" smtClean="0">
              <a:latin typeface="Arial" panose="020B0604020202020204" pitchFamily="34" charset="0"/>
            </a:endParaRPr>
          </a:p>
          <a:p>
            <a:pPr eaLnBrk="1" hangingPunct="1"/>
            <a:r>
              <a:rPr lang="en-GB" altLang="en-US" dirty="0" smtClean="0">
                <a:latin typeface="Arial" panose="020B0604020202020204" pitchFamily="34" charset="0"/>
              </a:rPr>
              <a:t>Quality </a:t>
            </a:r>
            <a:r>
              <a:rPr lang="en-GB" altLang="en-US" dirty="0">
                <a:latin typeface="Arial" panose="020B0604020202020204" pitchFamily="34" charset="0"/>
              </a:rPr>
              <a:t>of the institutions of higher education is, thus, found to be having a strong bearing on the physical and academic infrastructure. </a:t>
            </a:r>
            <a:r>
              <a:rPr lang="en-GB" altLang="en-US" dirty="0" smtClean="0">
                <a:latin typeface="Arial" panose="020B0604020202020204" pitchFamily="34" charset="0"/>
              </a:rPr>
              <a:t>‘</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eaLnBrk="1" hangingPunct="1"/>
            <a:r>
              <a:rPr lang="en-GB" altLang="en-US" i="1" dirty="0" smtClean="0">
                <a:latin typeface="Arial" panose="020B0604020202020204" pitchFamily="34" charset="0"/>
              </a:rPr>
              <a:t>Women </a:t>
            </a:r>
            <a:r>
              <a:rPr lang="en-GB" altLang="en-US" i="1" dirty="0" smtClean="0">
                <a:latin typeface="Arial" panose="020B0604020202020204" pitchFamily="34" charset="0"/>
              </a:rPr>
              <a:t>constitute almost half the population of the country. They must be provided significantly greater opportunities for higher education and skills that are needed to take up R&amp;D as a career. For this, new procedures, and flexibility in rules and regulations, will be introduced to meet their special needs</a:t>
            </a:r>
            <a:r>
              <a:rPr lang="en-GB" altLang="en-US" i="1" dirty="0" smtClean="0">
                <a:latin typeface="Arial" panose="020B0604020202020204" pitchFamily="34" charset="0"/>
              </a:rPr>
              <a:t>.</a:t>
            </a:r>
            <a:endParaRPr lang="en-GB" altLang="en-US" i="1" dirty="0" smtClean="0">
              <a:latin typeface="Arial" panose="020B0604020202020204" pitchFamily="34" charset="0"/>
            </a:endParaRPr>
          </a:p>
          <a:p>
            <a:pPr eaLnBrk="1" hangingPunct="1"/>
            <a:r>
              <a:rPr lang="en-GB" altLang="en-US" i="1" dirty="0" smtClean="0">
                <a:latin typeface="Arial" panose="020B0604020202020204" pitchFamily="34" charset="0"/>
              </a:rPr>
              <a:t>Note UGC 11</a:t>
            </a:r>
            <a:r>
              <a:rPr lang="en-GB" altLang="en-US" i="1" baseline="30000" dirty="0" smtClean="0">
                <a:latin typeface="Arial" panose="020B0604020202020204" pitchFamily="34" charset="0"/>
              </a:rPr>
              <a:t>th</a:t>
            </a:r>
            <a:r>
              <a:rPr lang="en-GB" altLang="en-US" i="1" dirty="0" smtClean="0">
                <a:latin typeface="Arial" panose="020B0604020202020204" pitchFamily="34" charset="0"/>
              </a:rPr>
              <a:t> Five Year Plan</a:t>
            </a:r>
          </a:p>
          <a:p>
            <a:pPr eaLnBrk="1" hangingPunct="1"/>
            <a:r>
              <a:rPr lang="en-GB" altLang="en-US" i="1" dirty="0" smtClean="0">
                <a:latin typeface="Arial" panose="020B0604020202020204" pitchFamily="34" charset="0"/>
              </a:rPr>
              <a:t>http://www.ugc.ac.in/11plan/english11/english11plan.html</a:t>
            </a:r>
          </a:p>
          <a:p>
            <a:pPr eaLnBrk="1" hangingPunct="1"/>
            <a:r>
              <a:rPr lang="en-GB" altLang="en-US" i="1" dirty="0" smtClean="0">
                <a:latin typeface="Arial" panose="020B0604020202020204" pitchFamily="34" charset="0"/>
              </a:rPr>
              <a:t>From 11</a:t>
            </a:r>
            <a:r>
              <a:rPr lang="en-GB" altLang="en-US" i="1" baseline="30000" dirty="0" smtClean="0">
                <a:latin typeface="Arial" panose="020B0604020202020204" pitchFamily="34" charset="0"/>
              </a:rPr>
              <a:t>th</a:t>
            </a:r>
            <a:r>
              <a:rPr lang="en-GB" altLang="en-US" i="1" dirty="0" smtClean="0">
                <a:latin typeface="Arial" panose="020B0604020202020204" pitchFamily="34" charset="0"/>
              </a:rPr>
              <a:t> plan:</a:t>
            </a:r>
          </a:p>
          <a:p>
            <a:pPr lvl="1" eaLnBrk="1" hangingPunct="1"/>
            <a:r>
              <a:rPr lang="en-GB" altLang="en-US" i="1" dirty="0" smtClean="0">
                <a:latin typeface="Arial" panose="020B0604020202020204" pitchFamily="34" charset="0"/>
              </a:rPr>
              <a:t>• quality requires imparting education leading to enhancement of human capabilities and potential to the fullest extent and achieve excellence by enabling the students to be more creative and innovative ; </a:t>
            </a:r>
          </a:p>
          <a:p>
            <a:pPr lvl="1" eaLnBrk="1" hangingPunct="1"/>
            <a:r>
              <a:rPr lang="en-GB" altLang="en-US" i="1" dirty="0" smtClean="0">
                <a:latin typeface="Arial" panose="020B0604020202020204" pitchFamily="34" charset="0"/>
              </a:rPr>
              <a:t>• Relevance of higher education requires promotion of such education which serves as human resource for economic, social and cultural development of the country; </a:t>
            </a:r>
          </a:p>
          <a:p>
            <a:pPr lvl="1" eaLnBrk="1" hangingPunct="1"/>
            <a:endParaRPr lang="en-GB" altLang="en-US" i="1" dirty="0" smtClean="0">
              <a:latin typeface="Arial" panose="020B0604020202020204" pitchFamily="34" charset="0"/>
            </a:endParaRPr>
          </a:p>
          <a:p>
            <a:pPr lvl="1" eaLnBrk="1" hangingPunct="1"/>
            <a:r>
              <a:rPr lang="en-GB" altLang="en-US" i="1" dirty="0" smtClean="0">
                <a:latin typeface="Arial" panose="020B0604020202020204" pitchFamily="34" charset="0"/>
              </a:rPr>
              <a:t> The casual analysis provides strong evidence that the universities and colleges that are rated high are those that </a:t>
            </a:r>
            <a:r>
              <a:rPr lang="en-GB" altLang="en-US" i="1" dirty="0" smtClean="0">
                <a:latin typeface="Arial" panose="020B0604020202020204" pitchFamily="34" charset="0"/>
              </a:rPr>
              <a:t> …</a:t>
            </a:r>
            <a:endParaRPr lang="en-GB" altLang="en-US" i="1" dirty="0" smtClean="0">
              <a:latin typeface="Arial" panose="020B0604020202020204" pitchFamily="34" charset="0"/>
            </a:endParaRPr>
          </a:p>
        </p:txBody>
      </p:sp>
    </p:spTree>
    <p:extLst>
      <p:ext uri="{BB962C8B-B14F-4D97-AF65-F5344CB8AC3E}">
        <p14:creationId xmlns:p14="http://schemas.microsoft.com/office/powerpoint/2010/main" val="420891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643DBC10-6C59-4D0A-9E8B-44D1D16188E9}" type="slidenum">
              <a:rPr lang="en-GB" altLang="en-US" sz="1300">
                <a:solidFill>
                  <a:schemeClr val="tx1"/>
                </a:solidFill>
                <a:latin typeface="Arial" panose="020B0604020202020204" pitchFamily="34" charset="0"/>
              </a:rPr>
              <a:pPr/>
              <a:t>8</a:t>
            </a:fld>
            <a:endParaRPr lang="en-GB" altLang="en-US" sz="1300">
              <a:solidFill>
                <a:schemeClr val="tx1"/>
              </a:solidFill>
              <a:latin typeface="Arial" panose="020B0604020202020204" pitchFamily="34"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That issue of ranking rankled them… a consultant helping in their planning noted the unlimited talent pool of the country and suggested its perceptions, and particularly the perception that universities are about extending the benefits to society by research that makes the difference between merely imparting classroom education and a world class university</a:t>
            </a:r>
          </a:p>
          <a:p>
            <a:pPr eaLnBrk="1" hangingPunct="1"/>
            <a:endParaRPr lang="en-GB" altLang="en-US" dirty="0">
              <a:latin typeface="Arial" panose="020B0604020202020204" pitchFamily="34" charset="0"/>
            </a:endParaRPr>
          </a:p>
          <a:p>
            <a:pPr eaLnBrk="1" hangingPunct="1"/>
            <a:r>
              <a:rPr lang="en-GB" altLang="en-US" i="1" dirty="0" smtClean="0">
                <a:latin typeface="Arial" panose="020B0604020202020204" pitchFamily="34" charset="0"/>
              </a:rPr>
              <a:t>The </a:t>
            </a:r>
            <a:r>
              <a:rPr lang="en-GB" altLang="en-US" i="1" dirty="0" smtClean="0">
                <a:latin typeface="Arial" panose="020B0604020202020204" pitchFamily="34" charset="0"/>
              </a:rPr>
              <a:t>higher education system in India has been successfully churning out a huge number of talented graduates every year but no Indian University or even the Indian Institutes of Technology secured a place in the world</a:t>
            </a:r>
            <a:r>
              <a:rPr lang="ja-JP" altLang="en-GB" i="1" dirty="0" smtClean="0">
                <a:latin typeface="Arial" panose="020B0604020202020204" pitchFamily="34" charset="0"/>
              </a:rPr>
              <a:t>’</a:t>
            </a:r>
            <a:r>
              <a:rPr lang="en-GB" altLang="ja-JP" i="1" dirty="0" smtClean="0">
                <a:latin typeface="Arial" panose="020B0604020202020204" pitchFamily="34" charset="0"/>
              </a:rPr>
              <a:t>s 100 best institutions. It</a:t>
            </a:r>
            <a:r>
              <a:rPr lang="ja-JP" altLang="en-GB" i="1" dirty="0" smtClean="0">
                <a:latin typeface="Arial" panose="020B0604020202020204" pitchFamily="34" charset="0"/>
              </a:rPr>
              <a:t>’</a:t>
            </a:r>
            <a:r>
              <a:rPr lang="en-GB" altLang="ja-JP" i="1" dirty="0" smtClean="0">
                <a:latin typeface="Arial" panose="020B0604020202020204" pitchFamily="34" charset="0"/>
              </a:rPr>
              <a:t>s true that India has an unlimited talent pool and there were several scientists who made their mark on the global stage amidst heavy odds. </a:t>
            </a:r>
          </a:p>
          <a:p>
            <a:pPr eaLnBrk="1" hangingPunct="1"/>
            <a:r>
              <a:rPr lang="en-GB" altLang="en-US" i="1" dirty="0" smtClean="0">
                <a:latin typeface="Arial" panose="020B0604020202020204" pitchFamily="34" charset="0"/>
              </a:rPr>
              <a:t>What then ails the institutions of higher learning in India when resources do not appear to be a major constraint? It is obviously the perception of higher education, whether it is seen as a means of merely imparting classroom education to the youth or extending its benefits to society through qualitative research, that makes the difference between universities and world class universities, says Christopher J. Kaufman, Principal Consultant of Seattle-based </a:t>
            </a:r>
            <a:r>
              <a:rPr lang="en-GB" altLang="en-US" i="1" dirty="0" err="1" smtClean="0">
                <a:latin typeface="Arial" panose="020B0604020202020204" pitchFamily="34" charset="0"/>
              </a:rPr>
              <a:t>Agovia</a:t>
            </a:r>
            <a:r>
              <a:rPr lang="en-GB" altLang="en-US" i="1" dirty="0" smtClean="0">
                <a:latin typeface="Arial" panose="020B0604020202020204" pitchFamily="34" charset="0"/>
              </a:rPr>
              <a:t> Consulting </a:t>
            </a:r>
            <a:r>
              <a:rPr lang="en-GB" altLang="en-US" i="1" dirty="0" err="1" smtClean="0">
                <a:latin typeface="Arial" panose="020B0604020202020204" pitchFamily="34" charset="0"/>
              </a:rPr>
              <a:t>Inc</a:t>
            </a:r>
            <a:r>
              <a:rPr lang="en-GB" altLang="en-US" i="1" dirty="0" smtClean="0">
                <a:latin typeface="Arial" panose="020B0604020202020204" pitchFamily="34" charset="0"/>
              </a:rPr>
              <a:t> who is here to help JNTU, Kakinada in making strategic planning for the future. </a:t>
            </a:r>
            <a:endParaRPr lang="en-GB" altLang="en-US" i="1" dirty="0" smtClean="0">
              <a:latin typeface="Arial" panose="020B0604020202020204" pitchFamily="34" charset="0"/>
            </a:endParaRPr>
          </a:p>
          <a:p>
            <a:r>
              <a:rPr lang="en-GB" altLang="en-US" i="1" dirty="0">
                <a:latin typeface="Arial" panose="020B0604020202020204" pitchFamily="34" charset="0"/>
                <a:hlinkClick r:id="rId3"/>
              </a:rPr>
              <a:t>http://www.hindu.com/edu/2008/11/10/stories/2008111050090500.htm</a:t>
            </a:r>
            <a:endParaRPr lang="en-GB" altLang="en-US" i="1" dirty="0">
              <a:latin typeface="Arial" panose="020B0604020202020204" pitchFamily="34" charset="0"/>
            </a:endParaRP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81610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800">
                <a:solidFill>
                  <a:srgbClr val="004D75"/>
                </a:solidFill>
                <a:latin typeface="Verdana" panose="020B0604030504040204" pitchFamily="34" charset="0"/>
                <a:ea typeface="MS PGothic" panose="020B0600070205080204" pitchFamily="34" charset="-128"/>
              </a:defRPr>
            </a:lvl1pPr>
            <a:lvl2pPr marL="742950" indent="-285750" defTabSz="954088">
              <a:defRPr sz="2800">
                <a:solidFill>
                  <a:srgbClr val="004D75"/>
                </a:solidFill>
                <a:latin typeface="Verdana" panose="020B0604030504040204" pitchFamily="34" charset="0"/>
                <a:ea typeface="MS PGothic" panose="020B0600070205080204" pitchFamily="34" charset="-128"/>
              </a:defRPr>
            </a:lvl2pPr>
            <a:lvl3pPr marL="1143000" indent="-228600" defTabSz="954088">
              <a:defRPr sz="2800">
                <a:solidFill>
                  <a:srgbClr val="004D75"/>
                </a:solidFill>
                <a:latin typeface="Verdana" panose="020B0604030504040204" pitchFamily="34" charset="0"/>
                <a:ea typeface="MS PGothic" panose="020B0600070205080204" pitchFamily="34" charset="-128"/>
              </a:defRPr>
            </a:lvl3pPr>
            <a:lvl4pPr marL="1600200" indent="-228600" defTabSz="954088">
              <a:defRPr sz="2800">
                <a:solidFill>
                  <a:srgbClr val="004D75"/>
                </a:solidFill>
                <a:latin typeface="Verdana" panose="020B0604030504040204" pitchFamily="34" charset="0"/>
                <a:ea typeface="MS PGothic" panose="020B0600070205080204" pitchFamily="34" charset="-128"/>
              </a:defRPr>
            </a:lvl4pPr>
            <a:lvl5pPr marL="2057400" indent="-228600" defTabSz="954088">
              <a:defRPr sz="2800">
                <a:solidFill>
                  <a:srgbClr val="004D75"/>
                </a:solidFill>
                <a:latin typeface="Verdana" panose="020B0604030504040204" pitchFamily="34" charset="0"/>
                <a:ea typeface="MS PGothic" panose="020B0600070205080204" pitchFamily="34" charset="-128"/>
              </a:defRPr>
            </a:lvl5pPr>
            <a:lvl6pPr marL="25146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defTabSz="954088"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585BA0D7-143A-41A2-BEB6-6836AFF4F124}" type="slidenum">
              <a:rPr lang="en-GB" altLang="en-US" sz="1300">
                <a:solidFill>
                  <a:schemeClr val="tx1"/>
                </a:solidFill>
                <a:latin typeface="Arial" panose="020B0604020202020204" pitchFamily="34" charset="0"/>
              </a:rPr>
              <a:pPr/>
              <a:t>9</a:t>
            </a:fld>
            <a:endParaRPr lang="en-GB" altLang="en-US" sz="1300">
              <a:solidFill>
                <a:schemeClr val="tx1"/>
              </a:solidFill>
              <a:latin typeface="Arial" panose="020B0604020202020204" pitchFamily="34"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rPr>
              <a:t>And they have enshrined this in their technical education too – see this second para here about how essential R&amp;D is …</a:t>
            </a:r>
          </a:p>
          <a:p>
            <a:endParaRPr lang="en-GB" altLang="en-US" dirty="0">
              <a:latin typeface="Arial" panose="020B0604020202020204" pitchFamily="34" charset="0"/>
            </a:endParaRPr>
          </a:p>
          <a:p>
            <a:r>
              <a:rPr lang="en-GB" altLang="en-US" i="1" dirty="0" smtClean="0">
                <a:latin typeface="Arial" panose="020B0604020202020204" pitchFamily="34" charset="0"/>
              </a:rPr>
              <a:t>ALL </a:t>
            </a:r>
            <a:r>
              <a:rPr lang="en-GB" altLang="en-US" i="1" dirty="0" smtClean="0">
                <a:latin typeface="Arial" panose="020B0604020202020204" pitchFamily="34" charset="0"/>
              </a:rPr>
              <a:t>INDIA COUNCIL FOR TECHNICAL EDUCATION</a:t>
            </a:r>
            <a:br>
              <a:rPr lang="en-GB" altLang="en-US" i="1" dirty="0" smtClean="0">
                <a:latin typeface="Arial" panose="020B0604020202020204" pitchFamily="34" charset="0"/>
              </a:rPr>
            </a:br>
            <a:r>
              <a:rPr lang="en-GB" altLang="en-US" i="1" dirty="0" smtClean="0">
                <a:latin typeface="Arial" panose="020B0604020202020204" pitchFamily="34" charset="0"/>
              </a:rPr>
              <a:t>New Delhi, 9th April, 2013</a:t>
            </a:r>
          </a:p>
          <a:p>
            <a:r>
              <a:rPr lang="en-GB" altLang="en-US" i="1" dirty="0" smtClean="0">
                <a:latin typeface="Arial" panose="020B0604020202020204" pitchFamily="34" charset="0"/>
              </a:rPr>
              <a:t>In exercise of the powers conferred under Section 13(2) and 13(4) read with Section 23 of the All India Council for Technical Education (AICTE) Act, 1987 (No. 52 of 1987), AICTE has reconstituted the All India Board of Post-Graduate Education and Research in Engineering &amp; Technology, w. e. f 11th February, 2013. In partial modification of the earlier notification no F. No. 453-1/AIB-PGERT/2009 dated11.02.2013 , </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907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B39A7E-BD74-4BCE-AB94-BDE6A062BF2C}" type="datetimeFigureOut">
              <a:rPr lang="en-GB" smtClean="0"/>
              <a:t>19/05/2016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23460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B39A7E-BD74-4BCE-AB94-BDE6A062BF2C}" type="datetimeFigureOut">
              <a:rPr lang="en-GB" smtClean="0"/>
              <a:t>19/05/2016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6180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B39A7E-BD74-4BCE-AB94-BDE6A062BF2C}" type="datetimeFigureOut">
              <a:rPr lang="en-GB" smtClean="0"/>
              <a:t>19/05/2016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242006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914400" y="1981200"/>
            <a:ext cx="10363200" cy="4114800"/>
          </a:xfrm>
        </p:spPr>
        <p:txBody>
          <a:bodyPr/>
          <a:lstStyle/>
          <a:p>
            <a:endParaRPr lang="en-GB"/>
          </a:p>
        </p:txBody>
      </p:sp>
    </p:spTree>
    <p:extLst>
      <p:ext uri="{BB962C8B-B14F-4D97-AF65-F5344CB8AC3E}">
        <p14:creationId xmlns:p14="http://schemas.microsoft.com/office/powerpoint/2010/main" val="226480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6267A5-D42C-431A-A127-303C176B11C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862980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FBEF77-E0C5-48E9-825A-1D806DE7DA5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140547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951AA5-0893-4DE6-A7A3-076E916ECC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183314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3" y="1600201"/>
            <a:ext cx="5562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00234" y="1600201"/>
            <a:ext cx="556471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FA02A0-27B3-4AD1-AB87-A592A6FCDA4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73014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8CD67FA-0922-4E94-83AE-74BBAB44E44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09228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5D6AF4E-AC33-47DB-9603-64471758496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47575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00A9F22-4D85-4744-96D1-E527E71E036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6440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B39A7E-BD74-4BCE-AB94-BDE6A062BF2C}" type="datetimeFigureOut">
              <a:rPr lang="en-GB" smtClean="0"/>
              <a:t>19/05/2016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3385893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854C56-BE59-4470-8603-2887CD3DFBD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71789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7889D8F-949F-4CC4-9AAC-4994ACFAF0D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762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619AE4-097D-4D82-A84B-6250AAAB540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9787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274639"/>
            <a:ext cx="28321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4434" y="274639"/>
            <a:ext cx="829521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460B8-9189-425D-AA23-E08A462543A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658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3"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34433" y="1600201"/>
            <a:ext cx="5562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00234" y="1600200"/>
            <a:ext cx="556471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00234" y="3938589"/>
            <a:ext cx="556471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91526B29-8373-4B7C-84A1-6065438B392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54475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0DE7D8-A5ED-43B2-95BC-8E764F8003F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86221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2796AD-FF1C-45B2-A25E-36DAD5FEA1C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21958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C10A6D-7005-441B-87EB-BC4803538F0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31668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53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654800" y="1981200"/>
            <a:ext cx="553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9969F-F81B-4497-B379-60F337A61A5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33416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41F408B-52E2-4B69-8DC4-B5CC8107A12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2118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B39A7E-BD74-4BCE-AB94-BDE6A062BF2C}" type="datetimeFigureOut">
              <a:rPr lang="en-GB" smtClean="0"/>
              <a:t>19/05/2016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3391540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D72DB5D-EA9A-4592-A48D-9683D75413E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76162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E14123E-972B-416B-BF7A-BE0F78CF2DC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08881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7958C3-8BA3-45A2-9C89-D87F0A7F4D6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40696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0792884-3800-43EC-A269-620DD07B9B3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07666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173F40-305F-4810-BFFC-04130288898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32700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609600"/>
            <a:ext cx="28194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8255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A0A9C9-A406-4ED4-B103-A1B4D537518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9336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B39A7E-BD74-4BCE-AB94-BDE6A062BF2C}" type="datetimeFigureOut">
              <a:rPr lang="en-GB" smtClean="0"/>
              <a:t>19/05/2016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270877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B39A7E-BD74-4BCE-AB94-BDE6A062BF2C}" type="datetimeFigureOut">
              <a:rPr lang="en-GB" smtClean="0"/>
              <a:t>19/05/2016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296824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B39A7E-BD74-4BCE-AB94-BDE6A062BF2C}" type="datetimeFigureOut">
              <a:rPr lang="en-GB" smtClean="0"/>
              <a:t>19/05/2016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325654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39A7E-BD74-4BCE-AB94-BDE6A062BF2C}" type="datetimeFigureOut">
              <a:rPr lang="en-GB" smtClean="0"/>
              <a:t>19/05/2016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214140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39A7E-BD74-4BCE-AB94-BDE6A062BF2C}" type="datetimeFigureOut">
              <a:rPr lang="en-GB" smtClean="0"/>
              <a:t>19/05/2016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220294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39A7E-BD74-4BCE-AB94-BDE6A062BF2C}" type="datetimeFigureOut">
              <a:rPr lang="en-GB" smtClean="0"/>
              <a:t>19/05/2016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907F18-9F89-4507-B650-D73A367D810F}" type="slidenum">
              <a:rPr lang="en-GB" smtClean="0"/>
              <a:t>‹#›</a:t>
            </a:fld>
            <a:endParaRPr lang="en-GB"/>
          </a:p>
        </p:txBody>
      </p:sp>
    </p:spTree>
    <p:extLst>
      <p:ext uri="{BB962C8B-B14F-4D97-AF65-F5344CB8AC3E}">
        <p14:creationId xmlns:p14="http://schemas.microsoft.com/office/powerpoint/2010/main" val="233005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39A7E-BD74-4BCE-AB94-BDE6A062BF2C}" type="datetimeFigureOut">
              <a:rPr lang="en-GB" smtClean="0"/>
              <a:t>19/05/2016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07F18-9F89-4507-B650-D73A367D810F}" type="slidenum">
              <a:rPr lang="en-GB" smtClean="0"/>
              <a:t>‹#›</a:t>
            </a:fld>
            <a:endParaRPr lang="en-GB"/>
          </a:p>
        </p:txBody>
      </p:sp>
    </p:spTree>
    <p:extLst>
      <p:ext uri="{BB962C8B-B14F-4D97-AF65-F5344CB8AC3E}">
        <p14:creationId xmlns:p14="http://schemas.microsoft.com/office/powerpoint/2010/main" val="25111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34434" y="1600201"/>
            <a:ext cx="113305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stylesghrghkl hdhgd oihfh idfois odifos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7BA9914-6CDB-42B9-ACD9-1AD47BE1CA19}"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Tree>
    <p:extLst>
      <p:ext uri="{BB962C8B-B14F-4D97-AF65-F5344CB8AC3E}">
        <p14:creationId xmlns:p14="http://schemas.microsoft.com/office/powerpoint/2010/main" val="827052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fontAlgn="base">
        <a:spcBef>
          <a:spcPct val="0"/>
        </a:spcBef>
        <a:spcAft>
          <a:spcPct val="0"/>
        </a:spcAft>
        <a:defRPr sz="3200" kern="1200">
          <a:solidFill>
            <a:schemeClr val="accent2"/>
          </a:solidFill>
          <a:latin typeface="+mj-lt"/>
          <a:ea typeface="+mj-ea"/>
          <a:cs typeface="+mj-cs"/>
        </a:defRPr>
      </a:lvl1pPr>
      <a:lvl2pPr algn="l" rtl="0" fontAlgn="base">
        <a:spcBef>
          <a:spcPct val="0"/>
        </a:spcBef>
        <a:spcAft>
          <a:spcPct val="0"/>
        </a:spcAft>
        <a:defRPr sz="3200">
          <a:solidFill>
            <a:schemeClr val="accent2"/>
          </a:solidFill>
          <a:latin typeface="Arial" panose="020B0604020202020204" pitchFamily="34" charset="0"/>
        </a:defRPr>
      </a:lvl2pPr>
      <a:lvl3pPr algn="l" rtl="0" fontAlgn="base">
        <a:spcBef>
          <a:spcPct val="0"/>
        </a:spcBef>
        <a:spcAft>
          <a:spcPct val="0"/>
        </a:spcAft>
        <a:defRPr sz="3200">
          <a:solidFill>
            <a:schemeClr val="accent2"/>
          </a:solidFill>
          <a:latin typeface="Arial" panose="020B0604020202020204" pitchFamily="34" charset="0"/>
        </a:defRPr>
      </a:lvl3pPr>
      <a:lvl4pPr algn="l" rtl="0" fontAlgn="base">
        <a:spcBef>
          <a:spcPct val="0"/>
        </a:spcBef>
        <a:spcAft>
          <a:spcPct val="0"/>
        </a:spcAft>
        <a:defRPr sz="3200">
          <a:solidFill>
            <a:schemeClr val="accent2"/>
          </a:solidFill>
          <a:latin typeface="Arial" panose="020B0604020202020204" pitchFamily="34" charset="0"/>
        </a:defRPr>
      </a:lvl4pPr>
      <a:lvl5pPr algn="l" rtl="0" fontAlgn="base">
        <a:spcBef>
          <a:spcPct val="0"/>
        </a:spcBef>
        <a:spcAft>
          <a:spcPct val="0"/>
        </a:spcAft>
        <a:defRPr sz="3200">
          <a:solidFill>
            <a:schemeClr val="accent2"/>
          </a:solidFill>
          <a:latin typeface="Arial" panose="020B0604020202020204" pitchFamily="34" charset="0"/>
        </a:defRPr>
      </a:lvl5pPr>
      <a:lvl6pPr marL="457200" algn="l" rtl="0" fontAlgn="base">
        <a:spcBef>
          <a:spcPct val="0"/>
        </a:spcBef>
        <a:spcAft>
          <a:spcPct val="0"/>
        </a:spcAft>
        <a:defRPr sz="3200">
          <a:solidFill>
            <a:schemeClr val="accent2"/>
          </a:solidFill>
          <a:latin typeface="Arial" panose="020B0604020202020204" pitchFamily="34" charset="0"/>
        </a:defRPr>
      </a:lvl6pPr>
      <a:lvl7pPr marL="914400" algn="l" rtl="0" fontAlgn="base">
        <a:spcBef>
          <a:spcPct val="0"/>
        </a:spcBef>
        <a:spcAft>
          <a:spcPct val="0"/>
        </a:spcAft>
        <a:defRPr sz="3200">
          <a:solidFill>
            <a:schemeClr val="accent2"/>
          </a:solidFill>
          <a:latin typeface="Arial" panose="020B0604020202020204" pitchFamily="34" charset="0"/>
        </a:defRPr>
      </a:lvl7pPr>
      <a:lvl8pPr marL="1371600" algn="l" rtl="0" fontAlgn="base">
        <a:spcBef>
          <a:spcPct val="0"/>
        </a:spcBef>
        <a:spcAft>
          <a:spcPct val="0"/>
        </a:spcAft>
        <a:defRPr sz="3200">
          <a:solidFill>
            <a:schemeClr val="accent2"/>
          </a:solidFill>
          <a:latin typeface="Arial" panose="020B0604020202020204" pitchFamily="34" charset="0"/>
        </a:defRPr>
      </a:lvl8pPr>
      <a:lvl9pPr marL="1828800" algn="l" rtl="0" fontAlgn="base">
        <a:spcBef>
          <a:spcPct val="0"/>
        </a:spcBef>
        <a:spcAft>
          <a:spcPct val="0"/>
        </a:spcAft>
        <a:defRPr sz="3200">
          <a:solidFill>
            <a:schemeClr val="accent2"/>
          </a:solidFill>
          <a:latin typeface="Arial" panose="020B0604020202020204" pitchFamily="34" charset="0"/>
        </a:defRPr>
      </a:lvl9pPr>
    </p:titleStyle>
    <p:bodyStyle>
      <a:lvl1pPr marL="342900" indent="-342900" algn="l" rtl="0" fontAlgn="base">
        <a:spcBef>
          <a:spcPct val="20000"/>
        </a:spcBef>
        <a:spcAft>
          <a:spcPct val="0"/>
        </a:spcAft>
        <a:defRPr sz="2400" kern="1200">
          <a:solidFill>
            <a:schemeClr val="bg1"/>
          </a:solidFill>
          <a:latin typeface="+mn-lt"/>
          <a:ea typeface="+mn-ea"/>
          <a:cs typeface="+mn-cs"/>
        </a:defRPr>
      </a:lvl1pPr>
      <a:lvl2pPr marL="742950" indent="-285750" algn="l" rtl="0" fontAlgn="base">
        <a:spcBef>
          <a:spcPct val="20000"/>
        </a:spcBef>
        <a:spcAft>
          <a:spcPct val="0"/>
        </a:spcAft>
        <a:buChar char="–"/>
        <a:defRPr sz="2000" kern="1200">
          <a:solidFill>
            <a:schemeClr val="bg1"/>
          </a:solidFill>
          <a:latin typeface="+mn-lt"/>
          <a:ea typeface="+mn-ea"/>
          <a:cs typeface="+mn-cs"/>
        </a:defRPr>
      </a:lvl2pPr>
      <a:lvl3pPr marL="1143000" indent="-228600" algn="l" rtl="0" fontAlgn="base">
        <a:spcBef>
          <a:spcPct val="20000"/>
        </a:spcBef>
        <a:spcAft>
          <a:spcPct val="0"/>
        </a:spcAft>
        <a:buChar char="•"/>
        <a:defRPr sz="2000" kern="1200">
          <a:solidFill>
            <a:schemeClr val="bg1"/>
          </a:solidFill>
          <a:latin typeface="+mn-lt"/>
          <a:ea typeface="+mn-ea"/>
          <a:cs typeface="+mn-cs"/>
        </a:defRPr>
      </a:lvl3pPr>
      <a:lvl4pPr marL="1600200" indent="-228600" algn="l" rtl="0" fontAlgn="base">
        <a:spcBef>
          <a:spcPct val="20000"/>
        </a:spcBef>
        <a:spcAft>
          <a:spcPct val="0"/>
        </a:spcAft>
        <a:buChar char="–"/>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1277600" cy="11430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914400" y="1981200"/>
            <a:ext cx="11277600" cy="41148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panose="02020603050405020304" pitchFamily="18" charset="0"/>
              </a:defRPr>
            </a:lvl1pPr>
          </a:lstStyle>
          <a:p>
            <a:pPr eaLnBrk="0" fontAlgn="base" hangingPunct="0">
              <a:spcBef>
                <a:spcPct val="0"/>
              </a:spcBef>
              <a:spcAft>
                <a:spcPct val="0"/>
              </a:spcAft>
            </a:pPr>
            <a:endParaRPr lang="en-GB" altLang="en-US" smtClean="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panose="02020603050405020304" pitchFamily="18" charset="0"/>
              </a:defRPr>
            </a:lvl1pPr>
          </a:lstStyle>
          <a:p>
            <a:pPr eaLnBrk="0" fontAlgn="base" hangingPunct="0">
              <a:spcBef>
                <a:spcPct val="0"/>
              </a:spcBef>
              <a:spcAft>
                <a:spcPct val="0"/>
              </a:spcAft>
            </a:pPr>
            <a:endParaRPr lang="en-GB" altLang="en-US" smtClean="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panose="02020603050405020304" pitchFamily="18" charset="0"/>
              </a:defRPr>
            </a:lvl1pPr>
          </a:lstStyle>
          <a:p>
            <a:pPr eaLnBrk="0" fontAlgn="base" hangingPunct="0">
              <a:spcBef>
                <a:spcPct val="0"/>
              </a:spcBef>
              <a:spcAft>
                <a:spcPct val="0"/>
              </a:spcAft>
            </a:pPr>
            <a:fld id="{0F38A6B5-FC7D-4C54-BC1F-D93C0626E720}" type="slidenum">
              <a:rPr lang="en-GB" altLang="en-US" smtClean="0">
                <a:solidFill>
                  <a:srgbClr val="000000"/>
                </a:solidFill>
              </a:rPr>
              <a:pPr eaLnBrk="0" fontAlgn="base" hangingPunct="0">
                <a:spcBef>
                  <a:spcPct val="0"/>
                </a:spcBef>
                <a:spcAft>
                  <a:spcPct val="0"/>
                </a:spcAft>
              </a:pPr>
              <a:t>‹#›</a:t>
            </a:fld>
            <a:endParaRPr lang="en-GB" altLang="en-US" smtClean="0">
              <a:solidFill>
                <a:srgbClr val="000000"/>
              </a:solidFill>
            </a:endParaRPr>
          </a:p>
        </p:txBody>
      </p:sp>
    </p:spTree>
    <p:extLst>
      <p:ext uri="{BB962C8B-B14F-4D97-AF65-F5344CB8AC3E}">
        <p14:creationId xmlns:p14="http://schemas.microsoft.com/office/powerpoint/2010/main" val="10032385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2800" b="1" kern="1200">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anose="020B0604020202020204" pitchFamily="34" charset="0"/>
        </a:defRPr>
      </a:lvl2pPr>
      <a:lvl3pPr algn="l" rtl="0" fontAlgn="base">
        <a:spcBef>
          <a:spcPct val="0"/>
        </a:spcBef>
        <a:spcAft>
          <a:spcPct val="0"/>
        </a:spcAft>
        <a:defRPr sz="2800" b="1">
          <a:solidFill>
            <a:schemeClr val="tx2"/>
          </a:solidFill>
          <a:latin typeface="Arial" panose="020B0604020202020204" pitchFamily="34" charset="0"/>
        </a:defRPr>
      </a:lvl3pPr>
      <a:lvl4pPr algn="l" rtl="0" fontAlgn="base">
        <a:spcBef>
          <a:spcPct val="0"/>
        </a:spcBef>
        <a:spcAft>
          <a:spcPct val="0"/>
        </a:spcAft>
        <a:defRPr sz="2800" b="1">
          <a:solidFill>
            <a:schemeClr val="tx2"/>
          </a:solidFill>
          <a:latin typeface="Arial" panose="020B0604020202020204" pitchFamily="34" charset="0"/>
        </a:defRPr>
      </a:lvl4pPr>
      <a:lvl5pPr algn="l" rtl="0" fontAlgn="base">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p:titleStyle>
    <p:bodyStyle>
      <a:lvl1pPr marL="342900" indent="-342900" algn="l" rtl="0" fontAlgn="base">
        <a:spcBef>
          <a:spcPct val="20000"/>
        </a:spcBef>
        <a:spcAft>
          <a:spcPct val="0"/>
        </a:spcAft>
        <a:defRPr sz="2400" kern="1200">
          <a:solidFill>
            <a:schemeClr val="bg1"/>
          </a:solidFill>
          <a:latin typeface="+mn-lt"/>
          <a:ea typeface="+mn-ea"/>
          <a:cs typeface="+mn-cs"/>
        </a:defRPr>
      </a:lvl1pPr>
      <a:lvl2pPr marL="742950" indent="-285750" algn="l" rtl="0" fontAlgn="base">
        <a:spcBef>
          <a:spcPct val="20000"/>
        </a:spcBef>
        <a:spcAft>
          <a:spcPct val="0"/>
        </a:spcAft>
        <a:buChar char="–"/>
        <a:defRPr sz="2000" kern="1200">
          <a:solidFill>
            <a:schemeClr val="bg1"/>
          </a:solidFill>
          <a:latin typeface="+mn-lt"/>
          <a:ea typeface="+mn-ea"/>
          <a:cs typeface="+mn-cs"/>
        </a:defRPr>
      </a:lvl2pPr>
      <a:lvl3pPr marL="1143000" indent="-228600" algn="l" rtl="0" fontAlgn="base">
        <a:spcBef>
          <a:spcPct val="20000"/>
        </a:spcBef>
        <a:spcAft>
          <a:spcPct val="0"/>
        </a:spcAft>
        <a:buChar char="•"/>
        <a:defRPr sz="2000" kern="1200">
          <a:solidFill>
            <a:schemeClr val="bg1"/>
          </a:solidFill>
          <a:latin typeface="+mn-lt"/>
          <a:ea typeface="+mn-ea"/>
          <a:cs typeface="+mn-cs"/>
        </a:defRPr>
      </a:lvl3pPr>
      <a:lvl4pPr marL="1600200" indent="-228600" algn="l" rtl="0" fontAlgn="base">
        <a:spcBef>
          <a:spcPct val="20000"/>
        </a:spcBef>
        <a:spcAft>
          <a:spcPct val="0"/>
        </a:spcAft>
        <a:buChar char="–"/>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au.edu/research/article.aspx?id=467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lassifications.carnegiefoundation.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is.unesco.org/Library/Documents/OECDFrascatiManual02_e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gallery%20venues.XLS"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Local%20Settings/Temporary%20Internet%20Files/OLK7D/gallery%20venues.XLS" TargetMode="External"/><Relationship Id="rId5" Type="http://schemas.openxmlformats.org/officeDocument/2006/relationships/image" Target="../media/image2.wmf"/><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Microsoft_Word_97_-_2003_Document2.doc"/></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hyperlink" Target="journal.XLS" TargetMode="Externa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hyperlink" Target="../Local%20Settings/Temporary%20Internet%20Files/OLK7D/journal.XLS" TargetMode="External"/><Relationship Id="rId5" Type="http://schemas.openxmlformats.org/officeDocument/2006/relationships/image" Target="../media/image4.wmf"/><Relationship Id="rId4" Type="http://schemas.openxmlformats.org/officeDocument/2006/relationships/oleObject" Target="../embeddings/Microsoft_Word_97_-_2003_Document3.doc"/></Relationships>
</file>

<file path=ppt/slides/_rels/slide3.xml.rels><?xml version="1.0" encoding="UTF-8" standalone="yes"?>
<Relationships xmlns="http://schemas.openxmlformats.org/package/2006/relationships"><Relationship Id="rId3" Type="http://schemas.openxmlformats.org/officeDocument/2006/relationships/hyperlink" Target="http://www.hefce.ac.uk/abou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Microsoft_Word_97_-_2003_Document4.doc"/></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rdis.europa.eu/fp7/understand_en.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chart" Target="../charts/char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dewey.org/webdewey/index_11.html?recordId=ddc:706" TargetMode="External"/><Relationship Id="rId3" Type="http://schemas.openxmlformats.org/officeDocument/2006/relationships/hyperlink" Target="http://www.dewey.org/webdewey/index_11.html?recordId=ddc:701" TargetMode="External"/><Relationship Id="rId7" Type="http://schemas.openxmlformats.org/officeDocument/2006/relationships/hyperlink" Target="http://www.dewey.org/webdewey/index_11.html?recordId=ddc:705" TargetMode="External"/><Relationship Id="rId12" Type="http://schemas.openxmlformats.org/officeDocument/2006/relationships/image" Target="../media/image8.emf"/><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hyperlink" Target="http://www.dewey.org/webdewey/index_11.html?recordId=ddc:704" TargetMode="External"/><Relationship Id="rId11" Type="http://schemas.openxmlformats.org/officeDocument/2006/relationships/image" Target="../media/image7.emf"/><Relationship Id="rId5" Type="http://schemas.openxmlformats.org/officeDocument/2006/relationships/hyperlink" Target="http://www.dewey.org/webdewey/index_11.html?recordId=ddc:703" TargetMode="External"/><Relationship Id="rId10" Type="http://schemas.openxmlformats.org/officeDocument/2006/relationships/hyperlink" Target="http://www.dewey.org/webdewey/index_11.html?recordId=ddc:708" TargetMode="External"/><Relationship Id="rId4" Type="http://schemas.openxmlformats.org/officeDocument/2006/relationships/hyperlink" Target="http://www.dewey.org/webdewey/index_11.html?recordId=ddc:702" TargetMode="External"/><Relationship Id="rId9" Type="http://schemas.openxmlformats.org/officeDocument/2006/relationships/hyperlink" Target="http://www.dewey.org/webdewey/index_11.html?recordId=ddc:707" TargetMode="Externa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st.gov.in/stsysindia/stp2003.htm#c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ugc.ac.in/11plan/english11/english11plan.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icte.ernet.in/ResearchSchem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smtClean="0"/>
              <a:t>Research and its practice in creative disciplines</a:t>
            </a:r>
            <a:endParaRPr lang="en-GB" sz="3600" dirty="0"/>
          </a:p>
        </p:txBody>
      </p:sp>
      <p:sp>
        <p:nvSpPr>
          <p:cNvPr id="3" name="Subtitle 2"/>
          <p:cNvSpPr>
            <a:spLocks noGrp="1"/>
          </p:cNvSpPr>
          <p:nvPr>
            <p:ph type="subTitle" idx="1"/>
          </p:nvPr>
        </p:nvSpPr>
        <p:spPr/>
        <p:txBody>
          <a:bodyPr/>
          <a:lstStyle/>
          <a:p>
            <a:endParaRPr lang="en-GB" dirty="0" smtClean="0"/>
          </a:p>
          <a:p>
            <a:r>
              <a:rPr lang="en-GB" dirty="0" smtClean="0"/>
              <a:t>Professor Judith Mottram</a:t>
            </a:r>
          </a:p>
          <a:p>
            <a:r>
              <a:rPr lang="en-GB" dirty="0" smtClean="0"/>
              <a:t>Dean School of Material, Royal College of Art</a:t>
            </a:r>
            <a:endParaRPr lang="en-GB" dirty="0"/>
          </a:p>
        </p:txBody>
      </p:sp>
    </p:spTree>
    <p:extLst>
      <p:ext uri="{BB962C8B-B14F-4D97-AF65-F5344CB8AC3E}">
        <p14:creationId xmlns:p14="http://schemas.microsoft.com/office/powerpoint/2010/main" val="3808466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altLang="en-US" smtClean="0"/>
              <a:t>Association of American Universities</a:t>
            </a:r>
          </a:p>
        </p:txBody>
      </p:sp>
      <p:sp>
        <p:nvSpPr>
          <p:cNvPr id="64515" name="Rectangle 3"/>
          <p:cNvSpPr>
            <a:spLocks noGrp="1" noChangeArrowheads="1"/>
          </p:cNvSpPr>
          <p:nvPr>
            <p:ph type="body" idx="1"/>
          </p:nvPr>
        </p:nvSpPr>
        <p:spPr>
          <a:xfrm>
            <a:off x="838199" y="1738748"/>
            <a:ext cx="10874829" cy="5160818"/>
          </a:xfrm>
        </p:spPr>
        <p:txBody>
          <a:bodyPr>
            <a:normAutofit fontScale="77500" lnSpcReduction="20000"/>
          </a:bodyPr>
          <a:lstStyle/>
          <a:p>
            <a:pPr marL="0" indent="0" eaLnBrk="1" hangingPunct="1">
              <a:spcBef>
                <a:spcPts val="1200"/>
              </a:spcBef>
              <a:buNone/>
            </a:pPr>
            <a:r>
              <a:rPr lang="en-GB" altLang="en-US" sz="3600" dirty="0" smtClean="0"/>
              <a:t>America’</a:t>
            </a:r>
            <a:r>
              <a:rPr lang="en-GB" altLang="ja-JP" sz="3600" dirty="0" smtClean="0"/>
              <a:t>s </a:t>
            </a:r>
            <a:r>
              <a:rPr lang="en-GB" altLang="ja-JP" sz="3600" dirty="0"/>
              <a:t>Research Universities: Institutions in service to the nation</a:t>
            </a:r>
          </a:p>
          <a:p>
            <a:pPr marL="457200" lvl="1" indent="0" eaLnBrk="1" hangingPunct="1">
              <a:spcBef>
                <a:spcPts val="1200"/>
              </a:spcBef>
              <a:buNone/>
            </a:pPr>
            <a:r>
              <a:rPr lang="ja-JP" altLang="en-GB" sz="3100" dirty="0" smtClean="0"/>
              <a:t>‘</a:t>
            </a:r>
            <a:r>
              <a:rPr lang="en-GB" altLang="ja-JP" sz="3100" dirty="0" smtClean="0"/>
              <a:t>If we are to remain preeminent in transforming knowledge into economic value, America's system of higher education must remain the world's leader in generating scientific and technological  breakthroughs and in meeting the challenge to educate workers</a:t>
            </a:r>
            <a:r>
              <a:rPr lang="ja-JP" altLang="en-GB" sz="3100" dirty="0" smtClean="0"/>
              <a:t>’</a:t>
            </a:r>
            <a:r>
              <a:rPr lang="en-GB" altLang="ja-JP" sz="3100" dirty="0" smtClean="0"/>
              <a:t>. </a:t>
            </a:r>
            <a:endParaRPr lang="en-GB" altLang="ja-JP" sz="3100" dirty="0"/>
          </a:p>
          <a:p>
            <a:pPr marL="0" indent="0">
              <a:spcBef>
                <a:spcPts val="1200"/>
              </a:spcBef>
              <a:buNone/>
            </a:pPr>
            <a:r>
              <a:rPr lang="en-GB" altLang="ja-JP" sz="3600" dirty="0" smtClean="0"/>
              <a:t>The raison d'être of the American research university is to ask questions and solve problems. Together, the nation's research universities constitute an exceptional national resource, with unique capabilities:</a:t>
            </a:r>
          </a:p>
          <a:p>
            <a:pPr lvl="1">
              <a:spcBef>
                <a:spcPts val="1200"/>
              </a:spcBef>
            </a:pPr>
            <a:r>
              <a:rPr lang="en-GB" altLang="en-US" sz="3100" dirty="0" smtClean="0"/>
              <a:t>America's research universities are at the forefront of innovation; they perform about half of the nation's basic research.</a:t>
            </a:r>
          </a:p>
          <a:p>
            <a:pPr lvl="1"/>
            <a:r>
              <a:rPr lang="en-GB" altLang="en-US" sz="3100" dirty="0" smtClean="0"/>
              <a:t>The expert knowledge that is generated in our research universities is renowned worldwide; this expertise is being applied to real-world problems every day.</a:t>
            </a:r>
          </a:p>
          <a:p>
            <a:pPr lvl="1"/>
            <a:r>
              <a:rPr lang="en-GB" altLang="en-US" sz="3100" dirty="0" smtClean="0"/>
              <a:t>By combining cutting-edge research with graduate and undergraduate education, our research universities are also training new generations of leaders in all fields.</a:t>
            </a:r>
            <a:r>
              <a:rPr lang="ja-JP" altLang="en-GB" sz="3100" dirty="0" smtClean="0"/>
              <a:t>’</a:t>
            </a:r>
            <a:endParaRPr lang="en-GB" altLang="ja-JP" sz="3100" dirty="0" smtClean="0"/>
          </a:p>
          <a:p>
            <a:pPr marL="457200" lvl="1" indent="0" algn="r" eaLnBrk="1" hangingPunct="1">
              <a:buNone/>
            </a:pPr>
            <a:r>
              <a:rPr lang="en-GB" altLang="en-US" sz="2100" dirty="0" smtClean="0">
                <a:hlinkClick r:id="rId3"/>
              </a:rPr>
              <a:t>http://www.aau.edu/research/article.aspx?id=4670</a:t>
            </a:r>
            <a:endParaRPr lang="en-GB" altLang="en-US" sz="2100" dirty="0" smtClean="0"/>
          </a:p>
          <a:p>
            <a:pPr lvl="1" eaLnBrk="1" hangingPunct="1">
              <a:buFontTx/>
              <a:buNone/>
            </a:pPr>
            <a:endParaRPr lang="en-GB" altLang="en-US" dirty="0" smtClean="0"/>
          </a:p>
          <a:p>
            <a:pPr lvl="1" eaLnBrk="1" hangingPunct="1"/>
            <a:endParaRPr lang="en-GB" altLang="en-US" i="1" dirty="0" smtClean="0"/>
          </a:p>
          <a:p>
            <a:pPr lvl="1" eaLnBrk="1" hangingPunct="1"/>
            <a:endParaRPr lang="en-GB" altLang="en-US" dirty="0" smtClean="0"/>
          </a:p>
        </p:txBody>
      </p:sp>
    </p:spTree>
    <p:extLst>
      <p:ext uri="{BB962C8B-B14F-4D97-AF65-F5344CB8AC3E}">
        <p14:creationId xmlns:p14="http://schemas.microsoft.com/office/powerpoint/2010/main" val="1313445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altLang="en-US" smtClean="0"/>
              <a:t>US Carnegie model of differentiating HEIs</a:t>
            </a:r>
          </a:p>
        </p:txBody>
      </p:sp>
      <p:sp>
        <p:nvSpPr>
          <p:cNvPr id="31748" name="Rectangle 3"/>
          <p:cNvSpPr>
            <a:spLocks noGrp="1" noChangeArrowheads="1"/>
          </p:cNvSpPr>
          <p:nvPr>
            <p:ph type="body" idx="1"/>
          </p:nvPr>
        </p:nvSpPr>
        <p:spPr>
          <a:xfrm>
            <a:off x="838200" y="1967347"/>
            <a:ext cx="10515600" cy="4735285"/>
          </a:xfrm>
        </p:spPr>
        <p:txBody>
          <a:bodyPr/>
          <a:lstStyle/>
          <a:p>
            <a:pPr marL="0" indent="0" eaLnBrk="1" hangingPunct="1">
              <a:buNone/>
            </a:pPr>
            <a:r>
              <a:rPr lang="en-GB" altLang="en-US" dirty="0"/>
              <a:t>Doctorate-granting </a:t>
            </a:r>
            <a:r>
              <a:rPr lang="en-GB" altLang="en-US" dirty="0" smtClean="0"/>
              <a:t>Universities</a:t>
            </a:r>
          </a:p>
          <a:p>
            <a:r>
              <a:rPr lang="en-GB" altLang="en-US" dirty="0"/>
              <a:t>Includes institutions that award at least 20 doctoral degrees per year (excluding doctoral-level degrees that qualify recipients for entry into professional practice, such as the JD, MD, </a:t>
            </a:r>
            <a:r>
              <a:rPr lang="en-GB" altLang="en-US" dirty="0" err="1"/>
              <a:t>PharmD</a:t>
            </a:r>
            <a:r>
              <a:rPr lang="en-GB" altLang="en-US" dirty="0"/>
              <a:t>, DPT, etc.). Excludes Special Focus Institutions and Tribal Colleges.</a:t>
            </a:r>
          </a:p>
          <a:p>
            <a:r>
              <a:rPr lang="en-GB" altLang="en-US" dirty="0"/>
              <a:t>RU/VH: Research Universities (very high research activity)</a:t>
            </a:r>
            <a:br>
              <a:rPr lang="en-GB" altLang="en-US" dirty="0"/>
            </a:br>
            <a:r>
              <a:rPr lang="en-GB" altLang="en-US" dirty="0"/>
              <a:t>RU/H: Research Universities (high research activity)</a:t>
            </a:r>
            <a:br>
              <a:rPr lang="en-GB" altLang="en-US" dirty="0"/>
            </a:br>
            <a:r>
              <a:rPr lang="en-GB" altLang="en-US" dirty="0"/>
              <a:t>DRU: Doctoral/Research Universities </a:t>
            </a:r>
          </a:p>
          <a:p>
            <a:pPr marL="0" indent="0" algn="r">
              <a:buNone/>
            </a:pPr>
            <a:r>
              <a:rPr lang="en-GB" altLang="en-US" dirty="0">
                <a:hlinkClick r:id="rId3"/>
              </a:rPr>
              <a:t>http://classifications.carnegiefoundation.org</a:t>
            </a:r>
            <a:endParaRPr lang="en-GB" altLang="en-US" dirty="0"/>
          </a:p>
          <a:p>
            <a:pPr lvl="1" eaLnBrk="1" hangingPunct="1">
              <a:buFontTx/>
              <a:buNone/>
            </a:pPr>
            <a:endParaRPr lang="en-GB" altLang="en-US" sz="1600" dirty="0"/>
          </a:p>
        </p:txBody>
      </p:sp>
    </p:spTree>
    <p:extLst>
      <p:ext uri="{BB962C8B-B14F-4D97-AF65-F5344CB8AC3E}">
        <p14:creationId xmlns:p14="http://schemas.microsoft.com/office/powerpoint/2010/main" val="61147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altLang="en-US" dirty="0" smtClean="0"/>
              <a:t>Australian definition of research publication:</a:t>
            </a:r>
          </a:p>
        </p:txBody>
      </p:sp>
      <p:sp>
        <p:nvSpPr>
          <p:cNvPr id="43011" name="Rectangle 3"/>
          <p:cNvSpPr>
            <a:spLocks noGrp="1" noChangeArrowheads="1"/>
          </p:cNvSpPr>
          <p:nvPr>
            <p:ph type="body" idx="1"/>
          </p:nvPr>
        </p:nvSpPr>
        <p:spPr>
          <a:xfrm>
            <a:off x="838199" y="1676402"/>
            <a:ext cx="10831287" cy="4908550"/>
          </a:xfrm>
        </p:spPr>
        <p:txBody>
          <a:bodyPr>
            <a:normAutofit lnSpcReduction="10000"/>
          </a:bodyPr>
          <a:lstStyle/>
          <a:p>
            <a:pPr marL="0" indent="0">
              <a:buNone/>
            </a:pPr>
            <a:r>
              <a:rPr lang="en-AU" altLang="en-US" dirty="0" smtClean="0"/>
              <a:t>research publications are books, book chapters, journal articles and/or conference publications which meet the definition of research and are characterised by:</a:t>
            </a:r>
          </a:p>
          <a:p>
            <a:pPr marL="533400" lvl="1" indent="-342900">
              <a:spcBef>
                <a:spcPts val="1000"/>
              </a:spcBef>
            </a:pPr>
            <a:r>
              <a:rPr lang="en-AU" altLang="en-US" dirty="0" smtClean="0"/>
              <a:t>substantial scholarly activity, as evidenced by discussion of the relevant literature, an awareness of the history and antecedents of work described, and provided in a format which allows a reader to trace sources of the work, including through citations and footnotes</a:t>
            </a:r>
          </a:p>
          <a:p>
            <a:pPr marL="533400" lvl="1" indent="-342900"/>
            <a:r>
              <a:rPr lang="en-AU" altLang="en-US" dirty="0" smtClean="0"/>
              <a:t>originality (i.e. not a compilation of existing works)</a:t>
            </a:r>
          </a:p>
          <a:p>
            <a:pPr marL="476250" lvl="1" indent="-285750"/>
            <a:r>
              <a:rPr lang="en-AU" altLang="en-US" dirty="0" smtClean="0"/>
              <a:t>veracity/validity through a peer validation process or by satisfying the commercial publisher processes</a:t>
            </a:r>
          </a:p>
          <a:p>
            <a:pPr marL="476250" lvl="1" indent="-285750"/>
            <a:r>
              <a:rPr lang="en-AU" altLang="en-US" dirty="0" smtClean="0"/>
              <a:t>increasing the stock of knowledge</a:t>
            </a:r>
          </a:p>
          <a:p>
            <a:pPr marL="476250" lvl="1" indent="-285750"/>
            <a:r>
              <a:rPr lang="en-AU" altLang="en-US" dirty="0" smtClean="0"/>
              <a:t>being in a form that enables dissemination of knowledge.</a:t>
            </a:r>
          </a:p>
          <a:p>
            <a:pPr marL="0" indent="0">
              <a:buNone/>
            </a:pPr>
            <a:r>
              <a:rPr lang="en-AU" altLang="en-US" dirty="0" err="1" smtClean="0">
                <a:hlinkClick r:id="rId3"/>
              </a:rPr>
              <a:t>frascati</a:t>
            </a:r>
            <a:r>
              <a:rPr lang="en-AU" altLang="en-US" dirty="0" smtClean="0">
                <a:hlinkClick r:id="rId3"/>
              </a:rPr>
              <a:t> manual</a:t>
            </a:r>
            <a:endParaRPr lang="en-AU" altLang="en-US" dirty="0" smtClean="0"/>
          </a:p>
        </p:txBody>
      </p:sp>
    </p:spTree>
    <p:extLst>
      <p:ext uri="{BB962C8B-B14F-4D97-AF65-F5344CB8AC3E}">
        <p14:creationId xmlns:p14="http://schemas.microsoft.com/office/powerpoint/2010/main" val="3952954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altLang="en-US" dirty="0" smtClean="0"/>
              <a:t>UK definition of research outputs (REF 2014)</a:t>
            </a:r>
          </a:p>
        </p:txBody>
      </p:sp>
      <p:sp>
        <p:nvSpPr>
          <p:cNvPr id="36866" name="Content Placeholder 2"/>
          <p:cNvSpPr>
            <a:spLocks noGrp="1"/>
          </p:cNvSpPr>
          <p:nvPr>
            <p:ph idx="1"/>
          </p:nvPr>
        </p:nvSpPr>
        <p:spPr>
          <a:xfrm>
            <a:off x="838200" y="1678257"/>
            <a:ext cx="9982200" cy="4908549"/>
          </a:xfrm>
        </p:spPr>
        <p:txBody>
          <a:bodyPr>
            <a:normAutofit/>
          </a:bodyPr>
          <a:lstStyle/>
          <a:p>
            <a:pPr marL="0" indent="0">
              <a:spcBef>
                <a:spcPts val="600"/>
              </a:spcBef>
              <a:buNone/>
            </a:pPr>
            <a:r>
              <a:rPr lang="en-GB" altLang="en-US" dirty="0" smtClean="0"/>
              <a:t>For the purposes of the REF, research is defined as a process of investigation leading to new insights, effectively shared:</a:t>
            </a:r>
          </a:p>
          <a:p>
            <a:r>
              <a:rPr lang="en-GB" altLang="en-US" sz="2400" dirty="0"/>
              <a:t>It includes work of direct relevance to the needs of commerce, industry, and to the public and voluntary sectors; scholarship; the invention and generation of ideas, images, performances, artefacts including design, where these lead to new or substantially improved insights; and the use of existing knowledge in experimental development to produce new or substantially improved materials, devices, products and processes, including design and construction. It excludes routine testing and routine analysis of materials, components and processes such as for the maintenance of national standards, as distinct from the development of new analytical techniques. It also excludes the development of teaching materials that do not embody original research. </a:t>
            </a:r>
          </a:p>
        </p:txBody>
      </p:sp>
    </p:spTree>
    <p:extLst>
      <p:ext uri="{BB962C8B-B14F-4D97-AF65-F5344CB8AC3E}">
        <p14:creationId xmlns:p14="http://schemas.microsoft.com/office/powerpoint/2010/main" val="3897172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705" y="669489"/>
            <a:ext cx="11857568" cy="1143000"/>
          </a:xfrm>
        </p:spPr>
        <p:txBody>
          <a:bodyPr/>
          <a:lstStyle/>
          <a:p>
            <a:r>
              <a:rPr lang="en-GB" dirty="0" smtClean="0"/>
              <a:t>Research in art &amp; design - a short history</a:t>
            </a:r>
            <a:endParaRPr lang="en-GB" dirty="0"/>
          </a:p>
        </p:txBody>
      </p:sp>
      <p:sp>
        <p:nvSpPr>
          <p:cNvPr id="3" name="Content Placeholder 2"/>
          <p:cNvSpPr>
            <a:spLocks noGrp="1"/>
          </p:cNvSpPr>
          <p:nvPr>
            <p:ph idx="1"/>
          </p:nvPr>
        </p:nvSpPr>
        <p:spPr>
          <a:xfrm>
            <a:off x="1165705" y="2078183"/>
            <a:ext cx="11330517" cy="4979503"/>
          </a:xfrm>
        </p:spPr>
        <p:txBody>
          <a:bodyPr/>
          <a:lstStyle/>
          <a:p>
            <a:pPr marL="0" indent="0"/>
            <a:r>
              <a:rPr lang="en-GB" dirty="0" smtClean="0">
                <a:solidFill>
                  <a:srgbClr val="FF0000"/>
                </a:solidFill>
              </a:rPr>
              <a:t>1960s 1</a:t>
            </a:r>
            <a:r>
              <a:rPr lang="en-GB" baseline="30000" dirty="0" smtClean="0">
                <a:solidFill>
                  <a:srgbClr val="FF0000"/>
                </a:solidFill>
              </a:rPr>
              <a:t>st</a:t>
            </a:r>
            <a:r>
              <a:rPr lang="en-GB" dirty="0" smtClean="0">
                <a:solidFill>
                  <a:srgbClr val="FF0000"/>
                </a:solidFill>
              </a:rPr>
              <a:t> ten PhDs in art &amp; design</a:t>
            </a:r>
          </a:p>
          <a:p>
            <a:pPr marL="457200" indent="-457200">
              <a:buAutoNum type="arabicPlain" startAt="1970"/>
            </a:pPr>
            <a:r>
              <a:rPr lang="en-GB" dirty="0" smtClean="0">
                <a:solidFill>
                  <a:srgbClr val="002060"/>
                </a:solidFill>
              </a:rPr>
              <a:t> 	Coldstream report</a:t>
            </a:r>
          </a:p>
          <a:p>
            <a:pPr marL="0" indent="0"/>
            <a:r>
              <a:rPr lang="en-GB" dirty="0" smtClean="0">
                <a:solidFill>
                  <a:srgbClr val="002060"/>
                </a:solidFill>
              </a:rPr>
              <a:t>1974	National Council for Diplomas in Art &amp; Design merged with CNAA</a:t>
            </a:r>
          </a:p>
          <a:p>
            <a:pPr marL="457200" indent="-457200">
              <a:buAutoNum type="arabicPlain" startAt="1984"/>
            </a:pPr>
            <a:r>
              <a:rPr lang="en-GB" dirty="0" smtClean="0">
                <a:solidFill>
                  <a:srgbClr val="002060"/>
                </a:solidFill>
              </a:rPr>
              <a:t> 	CNAA statement on infusing teaching with a sense of critical enquiry</a:t>
            </a:r>
          </a:p>
          <a:p>
            <a:pPr marL="457200" indent="-457200">
              <a:buAutoNum type="arabicPlain" startAt="1984"/>
            </a:pPr>
            <a:r>
              <a:rPr lang="en-GB" dirty="0" smtClean="0">
                <a:solidFill>
                  <a:srgbClr val="FF0000"/>
                </a:solidFill>
              </a:rPr>
              <a:t> 	100</a:t>
            </a:r>
            <a:r>
              <a:rPr lang="en-GB" baseline="30000" dirty="0" smtClean="0">
                <a:solidFill>
                  <a:srgbClr val="FF0000"/>
                </a:solidFill>
              </a:rPr>
              <a:t>th</a:t>
            </a:r>
            <a:r>
              <a:rPr lang="en-GB" dirty="0" smtClean="0">
                <a:solidFill>
                  <a:srgbClr val="FF0000"/>
                </a:solidFill>
              </a:rPr>
              <a:t> art &amp; design PhD in the UK</a:t>
            </a:r>
          </a:p>
          <a:p>
            <a:pPr marL="457200" indent="-457200">
              <a:buAutoNum type="arabicPlain" startAt="1988"/>
            </a:pPr>
            <a:r>
              <a:rPr lang="en-GB" dirty="0" smtClean="0">
                <a:solidFill>
                  <a:srgbClr val="002060"/>
                </a:solidFill>
              </a:rPr>
              <a:t> 	CNAA conference: The Matrix of Research in Art &amp; Design Education</a:t>
            </a:r>
          </a:p>
          <a:p>
            <a:pPr marL="457200" indent="-457200">
              <a:buAutoNum type="arabicPlain" startAt="1992"/>
            </a:pPr>
            <a:r>
              <a:rPr lang="en-GB" dirty="0" smtClean="0">
                <a:solidFill>
                  <a:srgbClr val="002060"/>
                </a:solidFill>
              </a:rPr>
              <a:t> 	Establishment of post-1992 universities</a:t>
            </a:r>
          </a:p>
          <a:p>
            <a:pPr marL="457200" indent="-457200">
              <a:buAutoNum type="arabicPlain" startAt="1996"/>
            </a:pPr>
            <a:r>
              <a:rPr lang="en-GB" dirty="0" smtClean="0">
                <a:solidFill>
                  <a:srgbClr val="002060"/>
                </a:solidFill>
              </a:rPr>
              <a:t> 	First substantial submission from Art &amp; Design to RAE</a:t>
            </a:r>
          </a:p>
          <a:p>
            <a:pPr marL="457200" indent="-457200">
              <a:buAutoNum type="arabicPlain" startAt="2000"/>
            </a:pPr>
            <a:r>
              <a:rPr lang="en-GB" dirty="0" smtClean="0">
                <a:solidFill>
                  <a:srgbClr val="FF0000"/>
                </a:solidFill>
              </a:rPr>
              <a:t> 	500</a:t>
            </a:r>
            <a:r>
              <a:rPr lang="en-GB" baseline="30000" dirty="0" smtClean="0">
                <a:solidFill>
                  <a:srgbClr val="FF0000"/>
                </a:solidFill>
              </a:rPr>
              <a:t>th</a:t>
            </a:r>
            <a:r>
              <a:rPr lang="en-GB" dirty="0" smtClean="0">
                <a:solidFill>
                  <a:srgbClr val="FF0000"/>
                </a:solidFill>
              </a:rPr>
              <a:t> PhD in Art &amp; Design in the UK</a:t>
            </a:r>
          </a:p>
          <a:p>
            <a:pPr marL="0" indent="0"/>
            <a:r>
              <a:rPr lang="en-GB" dirty="0" smtClean="0">
                <a:solidFill>
                  <a:srgbClr val="FF0000"/>
                </a:solidFill>
              </a:rPr>
              <a:t>2010 	Creative arts &amp; design PhD completions reaching 500 p.a.</a:t>
            </a:r>
            <a:endParaRPr lang="en-GB" dirty="0">
              <a:solidFill>
                <a:srgbClr val="FF0000"/>
              </a:solidFill>
            </a:endParaRPr>
          </a:p>
        </p:txBody>
      </p:sp>
    </p:spTree>
    <p:extLst>
      <p:ext uri="{BB962C8B-B14F-4D97-AF65-F5344CB8AC3E}">
        <p14:creationId xmlns:p14="http://schemas.microsoft.com/office/powerpoint/2010/main" val="207556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6" y="685800"/>
            <a:ext cx="11473543" cy="1143000"/>
          </a:xfrm>
          <a:solidFill>
            <a:srgbClr val="EAE2E9"/>
          </a:solidFill>
        </p:spPr>
        <p:txBody>
          <a:bodyPr>
            <a:normAutofit/>
          </a:bodyPr>
          <a:lstStyle/>
          <a:p>
            <a:pPr algn="l"/>
            <a:r>
              <a:rPr lang="en-GB" dirty="0" smtClean="0"/>
              <a:t>Models of creativity, 1980s -</a:t>
            </a:r>
            <a:endParaRPr lang="en-GB" dirty="0"/>
          </a:p>
        </p:txBody>
      </p:sp>
      <p:sp>
        <p:nvSpPr>
          <p:cNvPr id="3" name="Content Placeholder 2"/>
          <p:cNvSpPr>
            <a:spLocks noGrp="1"/>
          </p:cNvSpPr>
          <p:nvPr>
            <p:ph idx="1"/>
          </p:nvPr>
        </p:nvSpPr>
        <p:spPr>
          <a:xfrm>
            <a:off x="718457" y="2491988"/>
            <a:ext cx="11473543" cy="2621385"/>
          </a:xfrm>
        </p:spPr>
        <p:txBody>
          <a:bodyPr>
            <a:normAutofit/>
          </a:bodyPr>
          <a:lstStyle/>
          <a:p>
            <a:r>
              <a:rPr lang="en-GB" dirty="0"/>
              <a:t>necessary and sufficient components 		</a:t>
            </a:r>
            <a:r>
              <a:rPr lang="en-GB" dirty="0" smtClean="0"/>
              <a:t>	</a:t>
            </a:r>
            <a:r>
              <a:rPr lang="en-GB" dirty="0" err="1" smtClean="0"/>
              <a:t>Amabile</a:t>
            </a:r>
            <a:endParaRPr lang="en-GB" dirty="0"/>
          </a:p>
          <a:p>
            <a:r>
              <a:rPr lang="en-GB" dirty="0"/>
              <a:t>investment theory/conditions for creativity		Sternberg</a:t>
            </a:r>
          </a:p>
          <a:p>
            <a:r>
              <a:rPr lang="en-GB" altLang="en-US" dirty="0"/>
              <a:t>h</a:t>
            </a:r>
            <a:r>
              <a:rPr lang="en-GB" altLang="en-US" dirty="0" smtClean="0"/>
              <a:t>igh </a:t>
            </a:r>
            <a:r>
              <a:rPr lang="en-GB" altLang="en-US" dirty="0"/>
              <a:t>creativity and normal (‘democratic’) creativity  	Boden</a:t>
            </a:r>
          </a:p>
          <a:p>
            <a:r>
              <a:rPr lang="en-GB" dirty="0" smtClean="0"/>
              <a:t>immersion in field 						</a:t>
            </a:r>
            <a:r>
              <a:rPr lang="en-GB" dirty="0" err="1" smtClean="0"/>
              <a:t>Czikszentmihalyi</a:t>
            </a:r>
            <a:endParaRPr lang="en-GB" dirty="0" smtClean="0"/>
          </a:p>
          <a:p>
            <a:endParaRPr lang="en-GB" dirty="0" smtClean="0"/>
          </a:p>
          <a:p>
            <a:endParaRPr lang="en-GB" dirty="0"/>
          </a:p>
        </p:txBody>
      </p:sp>
    </p:spTree>
    <p:extLst>
      <p:ext uri="{BB962C8B-B14F-4D97-AF65-F5344CB8AC3E}">
        <p14:creationId xmlns:p14="http://schemas.microsoft.com/office/powerpoint/2010/main" val="3723870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34" y="1149309"/>
            <a:ext cx="10795166" cy="1143000"/>
          </a:xfrm>
          <a:solidFill>
            <a:srgbClr val="EAE2E9"/>
          </a:solidFill>
        </p:spPr>
        <p:txBody>
          <a:bodyPr>
            <a:normAutofit/>
          </a:bodyPr>
          <a:lstStyle/>
          <a:p>
            <a:pPr algn="l"/>
            <a:r>
              <a:rPr lang="en-GB" sz="3789" dirty="0" smtClean="0"/>
              <a:t>Creative practices and match </a:t>
            </a:r>
            <a:r>
              <a:rPr lang="en-GB" sz="3789" dirty="0"/>
              <a:t>to </a:t>
            </a:r>
            <a:r>
              <a:rPr lang="en-GB" sz="3789" dirty="0" smtClean="0"/>
              <a:t>theories</a:t>
            </a:r>
            <a:endParaRPr lang="en-GB" sz="3789" dirty="0"/>
          </a:p>
        </p:txBody>
      </p:sp>
      <p:sp>
        <p:nvSpPr>
          <p:cNvPr id="3" name="Content Placeholder 2"/>
          <p:cNvSpPr>
            <a:spLocks noGrp="1"/>
          </p:cNvSpPr>
          <p:nvPr>
            <p:ph idx="1"/>
          </p:nvPr>
        </p:nvSpPr>
        <p:spPr>
          <a:xfrm>
            <a:off x="1549234" y="2549360"/>
            <a:ext cx="3864751" cy="4090925"/>
          </a:xfrm>
        </p:spPr>
        <p:txBody>
          <a:bodyPr>
            <a:normAutofit fontScale="62500" lnSpcReduction="20000"/>
          </a:bodyPr>
          <a:lstStyle/>
          <a:p>
            <a:pPr>
              <a:buNone/>
            </a:pPr>
            <a:r>
              <a:rPr lang="en-GB" sz="4500" dirty="0"/>
              <a:t>cognitive styles:</a:t>
            </a:r>
          </a:p>
          <a:p>
            <a:pPr>
              <a:lnSpc>
                <a:spcPct val="120000"/>
              </a:lnSpc>
              <a:spcBef>
                <a:spcPts val="0"/>
              </a:spcBef>
            </a:pPr>
            <a:endParaRPr lang="en-GB" sz="3052" dirty="0" smtClean="0"/>
          </a:p>
          <a:p>
            <a:pPr>
              <a:lnSpc>
                <a:spcPct val="120000"/>
              </a:lnSpc>
              <a:spcBef>
                <a:spcPts val="0"/>
              </a:spcBef>
            </a:pPr>
            <a:r>
              <a:rPr lang="en-GB" sz="3052" dirty="0" smtClean="0"/>
              <a:t>Breaking </a:t>
            </a:r>
            <a:r>
              <a:rPr lang="en-GB" sz="3052" dirty="0"/>
              <a:t>perceptual set</a:t>
            </a:r>
          </a:p>
          <a:p>
            <a:pPr>
              <a:lnSpc>
                <a:spcPct val="120000"/>
              </a:lnSpc>
              <a:spcBef>
                <a:spcPts val="0"/>
              </a:spcBef>
            </a:pPr>
            <a:r>
              <a:rPr lang="en-GB" sz="3052" dirty="0"/>
              <a:t>Breaking cognitive set</a:t>
            </a:r>
          </a:p>
          <a:p>
            <a:pPr>
              <a:lnSpc>
                <a:spcPct val="120000"/>
              </a:lnSpc>
              <a:spcBef>
                <a:spcPts val="0"/>
              </a:spcBef>
            </a:pPr>
            <a:r>
              <a:rPr lang="en-GB" sz="3052" b="1" i="1" u="sng" dirty="0"/>
              <a:t>Understanding complexities</a:t>
            </a:r>
          </a:p>
          <a:p>
            <a:pPr>
              <a:lnSpc>
                <a:spcPct val="120000"/>
              </a:lnSpc>
              <a:spcBef>
                <a:spcPts val="0"/>
              </a:spcBef>
            </a:pPr>
            <a:r>
              <a:rPr lang="en-GB" sz="3052" b="1" i="1" u="sng" dirty="0"/>
              <a:t>Keeping response options open </a:t>
            </a:r>
            <a:r>
              <a:rPr lang="en-GB" sz="3052" dirty="0"/>
              <a:t>as long as possible</a:t>
            </a:r>
          </a:p>
          <a:p>
            <a:pPr>
              <a:lnSpc>
                <a:spcPct val="120000"/>
              </a:lnSpc>
              <a:spcBef>
                <a:spcPts val="0"/>
              </a:spcBef>
            </a:pPr>
            <a:r>
              <a:rPr lang="en-GB" sz="3052" b="1" i="1" u="sng" dirty="0"/>
              <a:t>Suspending judgement</a:t>
            </a:r>
          </a:p>
          <a:p>
            <a:pPr>
              <a:lnSpc>
                <a:spcPct val="120000"/>
              </a:lnSpc>
              <a:spcBef>
                <a:spcPts val="0"/>
              </a:spcBef>
            </a:pPr>
            <a:r>
              <a:rPr lang="en-GB" sz="3052" dirty="0"/>
              <a:t>Using wide categories</a:t>
            </a:r>
          </a:p>
          <a:p>
            <a:pPr>
              <a:lnSpc>
                <a:spcPct val="120000"/>
              </a:lnSpc>
              <a:spcBef>
                <a:spcPts val="0"/>
              </a:spcBef>
            </a:pPr>
            <a:r>
              <a:rPr lang="en-GB" sz="3052" b="1" i="1" u="sng" dirty="0"/>
              <a:t>Remembering</a:t>
            </a:r>
            <a:r>
              <a:rPr lang="en-GB" sz="3052" b="1" u="sng" dirty="0"/>
              <a:t> </a:t>
            </a:r>
            <a:r>
              <a:rPr lang="en-GB" sz="3052" b="1" i="1" u="sng" dirty="0"/>
              <a:t>accurately</a:t>
            </a:r>
          </a:p>
          <a:p>
            <a:pPr>
              <a:lnSpc>
                <a:spcPct val="120000"/>
              </a:lnSpc>
              <a:spcBef>
                <a:spcPts val="0"/>
              </a:spcBef>
            </a:pPr>
            <a:r>
              <a:rPr lang="en-GB" sz="3052" dirty="0"/>
              <a:t>Breaking out of performance scripts</a:t>
            </a:r>
          </a:p>
          <a:p>
            <a:pPr>
              <a:lnSpc>
                <a:spcPct val="120000"/>
              </a:lnSpc>
              <a:spcBef>
                <a:spcPts val="0"/>
              </a:spcBef>
            </a:pPr>
            <a:r>
              <a:rPr lang="en-GB" sz="3052" dirty="0"/>
              <a:t>Perceiving creatively</a:t>
            </a:r>
          </a:p>
          <a:p>
            <a:endParaRPr lang="en-GB" dirty="0"/>
          </a:p>
        </p:txBody>
      </p:sp>
      <p:sp>
        <p:nvSpPr>
          <p:cNvPr id="6" name="Content Placeholder 2"/>
          <p:cNvSpPr txBox="1">
            <a:spLocks/>
          </p:cNvSpPr>
          <p:nvPr/>
        </p:nvSpPr>
        <p:spPr>
          <a:xfrm>
            <a:off x="5706636" y="2403269"/>
            <a:ext cx="6245877" cy="4092089"/>
          </a:xfrm>
          <a:prstGeom prst="rect">
            <a:avLst/>
          </a:prstGeom>
        </p:spPr>
        <p:txBody>
          <a:bodyPr vert="horz" lIns="96229" tIns="48115" rIns="96229" bIns="48115" rtlCol="0">
            <a:noAutofit/>
          </a:bodyPr>
          <a:lstStyle/>
          <a:p>
            <a:pPr marL="359921" indent="-359921">
              <a:spcBef>
                <a:spcPts val="379"/>
              </a:spcBef>
            </a:pPr>
            <a:r>
              <a:rPr lang="en-GB" sz="2800" dirty="0"/>
              <a:t>personality traits</a:t>
            </a:r>
            <a:r>
              <a:rPr lang="en-GB" sz="2800" dirty="0" smtClean="0"/>
              <a:t>:</a:t>
            </a:r>
            <a:endParaRPr lang="en-GB" sz="2800" dirty="0"/>
          </a:p>
          <a:p>
            <a:pPr marL="359921" indent="-359921">
              <a:buFont typeface="Arial" pitchFamily="34" charset="0"/>
              <a:buChar char="•"/>
            </a:pPr>
            <a:endParaRPr lang="en-GB" sz="1894" dirty="0" smtClean="0"/>
          </a:p>
          <a:p>
            <a:pPr marL="359921" indent="-359921">
              <a:buFont typeface="Arial" pitchFamily="34" charset="0"/>
              <a:buChar char="•"/>
            </a:pPr>
            <a:r>
              <a:rPr lang="en-GB" sz="1894" dirty="0" smtClean="0"/>
              <a:t>High </a:t>
            </a:r>
            <a:r>
              <a:rPr lang="en-GB" sz="1894" dirty="0"/>
              <a:t>degree of self-discipline in matters concerning work</a:t>
            </a:r>
          </a:p>
          <a:p>
            <a:pPr marL="359921" indent="-359921">
              <a:buFont typeface="Arial" pitchFamily="34" charset="0"/>
              <a:buChar char="•"/>
            </a:pPr>
            <a:r>
              <a:rPr lang="en-GB" sz="1894" dirty="0"/>
              <a:t>Ability to delay gratification</a:t>
            </a:r>
          </a:p>
          <a:p>
            <a:pPr marL="359921" indent="-359921">
              <a:buFont typeface="Arial" pitchFamily="34" charset="0"/>
              <a:buChar char="•"/>
            </a:pPr>
            <a:r>
              <a:rPr lang="en-GB" sz="1894" dirty="0"/>
              <a:t>Perseverance in face of frustration</a:t>
            </a:r>
          </a:p>
          <a:p>
            <a:pPr marL="359921" indent="-359921">
              <a:buFont typeface="Arial" pitchFamily="34" charset="0"/>
              <a:buChar char="•"/>
            </a:pPr>
            <a:r>
              <a:rPr lang="en-GB" sz="1894" dirty="0"/>
              <a:t>Independence of judgement</a:t>
            </a:r>
          </a:p>
          <a:p>
            <a:pPr marL="359921" indent="-359921">
              <a:buFont typeface="Arial" pitchFamily="34" charset="0"/>
              <a:buChar char="•"/>
            </a:pPr>
            <a:r>
              <a:rPr lang="en-GB" sz="1894" b="1" i="1" u="sng" dirty="0"/>
              <a:t>Tolerance for ambiguity</a:t>
            </a:r>
          </a:p>
          <a:p>
            <a:pPr marL="359921" indent="-359921">
              <a:buFont typeface="Arial" pitchFamily="34" charset="0"/>
              <a:buChar char="•"/>
            </a:pPr>
            <a:r>
              <a:rPr lang="en-GB" sz="1894" dirty="0"/>
              <a:t>High degree of autonomy</a:t>
            </a:r>
          </a:p>
          <a:p>
            <a:pPr marL="359921" indent="-359921">
              <a:buFont typeface="Arial" pitchFamily="34" charset="0"/>
              <a:buChar char="•"/>
            </a:pPr>
            <a:r>
              <a:rPr lang="en-GB" sz="1894" dirty="0"/>
              <a:t>Absence of sex-role stereotyping</a:t>
            </a:r>
          </a:p>
          <a:p>
            <a:pPr marL="359921" indent="-359921">
              <a:buFont typeface="Arial" pitchFamily="34" charset="0"/>
              <a:buChar char="•"/>
            </a:pPr>
            <a:r>
              <a:rPr lang="en-GB" sz="1894" dirty="0"/>
              <a:t>Internal locus of control</a:t>
            </a:r>
          </a:p>
          <a:p>
            <a:pPr marL="359921" indent="-359921">
              <a:buFont typeface="Arial" pitchFamily="34" charset="0"/>
              <a:buChar char="•"/>
            </a:pPr>
            <a:r>
              <a:rPr lang="en-GB" sz="1894" dirty="0"/>
              <a:t>Willingness to take risks</a:t>
            </a:r>
          </a:p>
          <a:p>
            <a:pPr marL="359921" indent="-359921">
              <a:buFont typeface="Arial" pitchFamily="34" charset="0"/>
              <a:buChar char="•"/>
            </a:pPr>
            <a:r>
              <a:rPr lang="en-GB" sz="1894" dirty="0"/>
              <a:t>High level of self-initiated, task –orientated striving for excellence</a:t>
            </a:r>
          </a:p>
        </p:txBody>
      </p:sp>
    </p:spTree>
    <p:extLst>
      <p:ext uri="{BB962C8B-B14F-4D97-AF65-F5344CB8AC3E}">
        <p14:creationId xmlns:p14="http://schemas.microsoft.com/office/powerpoint/2010/main" val="88227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solidFill>
            <a:srgbClr val="EAE2E9"/>
          </a:solidFill>
        </p:spPr>
        <p:txBody>
          <a:bodyPr/>
          <a:lstStyle/>
          <a:p>
            <a:r>
              <a:rPr lang="en-GB" dirty="0" smtClean="0"/>
              <a:t>How might </a:t>
            </a:r>
            <a:r>
              <a:rPr lang="en-GB" dirty="0" smtClean="0"/>
              <a:t>we describe </a:t>
            </a:r>
            <a:r>
              <a:rPr lang="en-GB" dirty="0" smtClean="0"/>
              <a:t>knowledge</a:t>
            </a:r>
            <a:r>
              <a:rPr lang="en-GB" dirty="0" smtClean="0"/>
              <a: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altLang="en-US" dirty="0" smtClean="0"/>
              <a:t>'Knowledge </a:t>
            </a:r>
            <a:r>
              <a:rPr lang="en-GB" altLang="en-US" dirty="0"/>
              <a:t>is information that changes something or somebody - either by becoming grounds for action, or by making an individual (or an institution) capable of different and more effective action.' (Drucker, 1990)</a:t>
            </a:r>
          </a:p>
          <a:p>
            <a:pPr marL="0" indent="0">
              <a:buNone/>
            </a:pPr>
            <a:r>
              <a:rPr lang="en-GB" altLang="en-US" dirty="0"/>
              <a:t>Three types of knowledge (</a:t>
            </a:r>
            <a:r>
              <a:rPr lang="en-GB" altLang="en-US" dirty="0" err="1"/>
              <a:t>Goranzon</a:t>
            </a:r>
            <a:r>
              <a:rPr lang="en-GB" altLang="en-US" dirty="0"/>
              <a:t>, 1988):</a:t>
            </a:r>
          </a:p>
          <a:p>
            <a:pPr lvl="1"/>
            <a:r>
              <a:rPr lang="en-GB" altLang="en-US" dirty="0"/>
              <a:t>practical knowledge - from personal experience of practice</a:t>
            </a:r>
          </a:p>
          <a:p>
            <a:pPr lvl="1"/>
            <a:r>
              <a:rPr lang="en-GB" altLang="en-US" dirty="0"/>
              <a:t>knowledge of familiarity - from the work of other </a:t>
            </a:r>
            <a:r>
              <a:rPr lang="en-GB" altLang="en-US" dirty="0" smtClean="0"/>
              <a:t>practitioners</a:t>
            </a:r>
            <a:endParaRPr lang="en-GB" altLang="en-US" dirty="0"/>
          </a:p>
          <a:p>
            <a:pPr lvl="1"/>
            <a:r>
              <a:rPr lang="en-GB" altLang="en-US" dirty="0"/>
              <a:t>propositional knowledge - from the study of facts, concepts, theories</a:t>
            </a:r>
          </a:p>
          <a:p>
            <a:pPr marL="0" indent="0">
              <a:buNone/>
            </a:pPr>
            <a:r>
              <a:rPr lang="en-GB" altLang="en-US" dirty="0"/>
              <a:t>'knowledge of familiarity bestows viability on theoretical knowledge --- [and] theoretical knowledge is essential to provide a direction for experience.' (</a:t>
            </a:r>
            <a:r>
              <a:rPr lang="en-GB" altLang="en-US" dirty="0" err="1"/>
              <a:t>Goranzen</a:t>
            </a:r>
            <a:r>
              <a:rPr lang="en-GB" altLang="en-US" dirty="0"/>
              <a:t> &amp; </a:t>
            </a:r>
            <a:r>
              <a:rPr lang="en-GB" altLang="en-US" dirty="0" err="1"/>
              <a:t>Josefson</a:t>
            </a:r>
            <a:r>
              <a:rPr lang="en-GB" altLang="en-US" dirty="0"/>
              <a:t>, 1988)</a:t>
            </a:r>
          </a:p>
        </p:txBody>
      </p:sp>
    </p:spTree>
    <p:extLst>
      <p:ext uri="{BB962C8B-B14F-4D97-AF65-F5344CB8AC3E}">
        <p14:creationId xmlns:p14="http://schemas.microsoft.com/office/powerpoint/2010/main" val="5210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solidFill>
            <a:srgbClr val="EAE2E9"/>
          </a:solidFill>
        </p:spPr>
        <p:txBody>
          <a:bodyPr/>
          <a:lstStyle/>
          <a:p>
            <a:r>
              <a:rPr lang="en-GB" dirty="0" smtClean="0"/>
              <a:t>Knowledge, </a:t>
            </a:r>
            <a:r>
              <a:rPr lang="en-GB" baseline="0" dirty="0" smtClean="0"/>
              <a:t>creative practice &amp; practice-related</a:t>
            </a:r>
            <a:r>
              <a:rPr lang="en-GB" dirty="0" smtClean="0"/>
              <a:t> research</a:t>
            </a:r>
            <a:endParaRPr lang="en-GB" dirty="0"/>
          </a:p>
        </p:txBody>
      </p:sp>
      <p:sp>
        <p:nvSpPr>
          <p:cNvPr id="3" name="Content Placeholder 2"/>
          <p:cNvSpPr>
            <a:spLocks noGrp="1"/>
          </p:cNvSpPr>
          <p:nvPr>
            <p:ph idx="1"/>
          </p:nvPr>
        </p:nvSpPr>
        <p:spPr/>
        <p:txBody>
          <a:bodyPr/>
          <a:lstStyle/>
          <a:p>
            <a:r>
              <a:rPr lang="en-GB" dirty="0" smtClean="0"/>
              <a:t>The tension view</a:t>
            </a:r>
          </a:p>
          <a:p>
            <a:r>
              <a:rPr lang="en-GB" dirty="0" smtClean="0"/>
              <a:t>Dominant ideology</a:t>
            </a:r>
          </a:p>
          <a:p>
            <a:r>
              <a:rPr lang="en-GB" dirty="0" smtClean="0"/>
              <a:t>Their theory and our practice</a:t>
            </a:r>
          </a:p>
          <a:p>
            <a:endParaRPr lang="en-GB" dirty="0" smtClean="0"/>
          </a:p>
          <a:p>
            <a:endParaRPr lang="en-GB" dirty="0"/>
          </a:p>
        </p:txBody>
      </p:sp>
    </p:spTree>
    <p:extLst>
      <p:ext uri="{BB962C8B-B14F-4D97-AF65-F5344CB8AC3E}">
        <p14:creationId xmlns:p14="http://schemas.microsoft.com/office/powerpoint/2010/main" val="983015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solidFill>
            <a:srgbClr val="EAE2E9"/>
          </a:solidFill>
        </p:spPr>
        <p:txBody>
          <a:bodyPr/>
          <a:lstStyle/>
          <a:p>
            <a:r>
              <a:rPr lang="en-GB" dirty="0" smtClean="0"/>
              <a:t>Knowledge of or information about creative practice</a:t>
            </a:r>
            <a:endParaRPr lang="en-GB" dirty="0"/>
          </a:p>
        </p:txBody>
      </p:sp>
      <p:sp>
        <p:nvSpPr>
          <p:cNvPr id="3" name="Content Placeholder 2"/>
          <p:cNvSpPr>
            <a:spLocks noGrp="1"/>
          </p:cNvSpPr>
          <p:nvPr>
            <p:ph idx="1"/>
          </p:nvPr>
        </p:nvSpPr>
        <p:spPr/>
        <p:txBody>
          <a:bodyPr/>
          <a:lstStyle/>
          <a:p>
            <a:r>
              <a:rPr lang="en-GB" dirty="0" smtClean="0"/>
              <a:t>Where do we keep what we know</a:t>
            </a:r>
          </a:p>
          <a:p>
            <a:pPr lvl="1"/>
            <a:r>
              <a:rPr lang="en-GB" dirty="0" smtClean="0"/>
              <a:t>Libraries</a:t>
            </a:r>
          </a:p>
          <a:p>
            <a:pPr lvl="1"/>
            <a:r>
              <a:rPr lang="en-GB" dirty="0" smtClean="0"/>
              <a:t>Museums</a:t>
            </a:r>
          </a:p>
          <a:p>
            <a:pPr lvl="1"/>
            <a:r>
              <a:rPr lang="en-GB" dirty="0" smtClean="0"/>
              <a:t>Archives</a:t>
            </a:r>
          </a:p>
          <a:p>
            <a:r>
              <a:rPr lang="en-GB" dirty="0" smtClean="0"/>
              <a:t>Models of research and data generation</a:t>
            </a:r>
          </a:p>
          <a:p>
            <a:r>
              <a:rPr lang="en-GB" dirty="0" smtClean="0"/>
              <a:t>Data: Information: Knowledge</a:t>
            </a:r>
          </a:p>
          <a:p>
            <a:r>
              <a:rPr lang="en-GB" dirty="0" smtClean="0"/>
              <a:t>Untapped data resources</a:t>
            </a:r>
          </a:p>
          <a:p>
            <a:pPr lvl="1"/>
            <a:r>
              <a:rPr lang="en-GB" dirty="0" smtClean="0"/>
              <a:t>REF submissions</a:t>
            </a:r>
          </a:p>
          <a:p>
            <a:pPr lvl="1"/>
            <a:r>
              <a:rPr lang="en-GB" dirty="0" smtClean="0"/>
              <a:t>PhD abstracts</a:t>
            </a:r>
            <a:endParaRPr lang="en-GB" dirty="0"/>
          </a:p>
        </p:txBody>
      </p:sp>
    </p:spTree>
    <p:extLst>
      <p:ext uri="{BB962C8B-B14F-4D97-AF65-F5344CB8AC3E}">
        <p14:creationId xmlns:p14="http://schemas.microsoft.com/office/powerpoint/2010/main" val="3721248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81742" y="365125"/>
            <a:ext cx="10515600" cy="1325563"/>
          </a:xfrm>
        </p:spPr>
        <p:txBody>
          <a:bodyPr/>
          <a:lstStyle/>
          <a:p>
            <a:pPr eaLnBrk="1" hangingPunct="1"/>
            <a:r>
              <a:rPr lang="en-GB" altLang="en-US" dirty="0" smtClean="0"/>
              <a:t>The role of the University</a:t>
            </a:r>
          </a:p>
        </p:txBody>
      </p:sp>
      <p:sp>
        <p:nvSpPr>
          <p:cNvPr id="28675" name="Rectangle 3"/>
          <p:cNvSpPr>
            <a:spLocks noGrp="1" noChangeArrowheads="1"/>
          </p:cNvSpPr>
          <p:nvPr>
            <p:ph type="body" idx="1"/>
          </p:nvPr>
        </p:nvSpPr>
        <p:spPr>
          <a:xfrm>
            <a:off x="674914" y="1412874"/>
            <a:ext cx="10907485" cy="5308601"/>
          </a:xfrm>
        </p:spPr>
        <p:txBody>
          <a:bodyPr>
            <a:normAutofit fontScale="62500" lnSpcReduction="20000"/>
          </a:bodyPr>
          <a:lstStyle/>
          <a:p>
            <a:pPr indent="0" eaLnBrk="1" hangingPunct="1">
              <a:lnSpc>
                <a:spcPct val="130000"/>
              </a:lnSpc>
              <a:spcBef>
                <a:spcPts val="1200"/>
              </a:spcBef>
              <a:buFontTx/>
              <a:buNone/>
            </a:pPr>
            <a:r>
              <a:rPr lang="ja-JP" altLang="en-GB" sz="3800" dirty="0" smtClean="0"/>
              <a:t>“</a:t>
            </a:r>
            <a:r>
              <a:rPr lang="en-GB" altLang="ja-JP" sz="3800" i="1" dirty="0" smtClean="0"/>
              <a:t>A University is a place … whither students come from every quarter for every kind of knowledge; … a place for the communication and circulation of thought, by means of personal intercourse. … It is the place to which a thousand schools make contributions; in which the intellect may safely range and speculate. It is a place where inquiry is pushed forward, … discoveries verified and perfected, and … error exposed, by the collision of mind with mind, and knowledge with knowledge. … Mutual education, in a large sense of the word, is one of the great and incessant occupations of human society. … One generation forms another. … We must consult the living man and listen to his living voice, … by familiar intercourse … to adjust together the claims and relations of their respective subjects of investigation. Thus is created a pure and clear atmosphere of thought, which the student also breathes.</a:t>
            </a:r>
            <a:r>
              <a:rPr lang="ja-JP" altLang="en-GB" sz="3800" dirty="0" smtClean="0"/>
              <a:t>”</a:t>
            </a:r>
            <a:r>
              <a:rPr lang="en-GB" altLang="ja-JP" sz="3800" dirty="0" smtClean="0"/>
              <a:t> </a:t>
            </a:r>
          </a:p>
          <a:p>
            <a:pPr algn="r" eaLnBrk="1" hangingPunct="1">
              <a:buFontTx/>
              <a:buNone/>
            </a:pPr>
            <a:r>
              <a:rPr lang="en-GB" altLang="en-US" sz="2900" dirty="0"/>
              <a:t>Newman, J.H. </a:t>
            </a:r>
            <a:r>
              <a:rPr lang="en-GB" altLang="en-US" sz="2900" i="1" dirty="0"/>
              <a:t>The idea of the University</a:t>
            </a:r>
            <a:r>
              <a:rPr lang="en-GB" altLang="en-US" sz="2900" dirty="0"/>
              <a:t>. Notre Dame University Press. 1852</a:t>
            </a:r>
            <a:endParaRPr lang="en-GB" altLang="en-US" sz="2900" b="1" dirty="0"/>
          </a:p>
        </p:txBody>
      </p:sp>
    </p:spTree>
    <p:extLst>
      <p:ext uri="{BB962C8B-B14F-4D97-AF65-F5344CB8AC3E}">
        <p14:creationId xmlns:p14="http://schemas.microsoft.com/office/powerpoint/2010/main" val="2227458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3359" y="295419"/>
            <a:ext cx="11857567" cy="1143000"/>
          </a:xfrm>
          <a:solidFill>
            <a:srgbClr val="EAE2E9"/>
          </a:solidFill>
        </p:spPr>
        <p:txBody>
          <a:bodyPr/>
          <a:lstStyle/>
          <a:p>
            <a:r>
              <a:rPr lang="en-GB" sz="4000" dirty="0" smtClean="0">
                <a:latin typeface="Calibri Light" panose="020F0302020204030204" pitchFamily="34" charset="0"/>
              </a:rPr>
              <a:t>Reputations, aesthetic objects and modelling systems</a:t>
            </a:r>
            <a:endParaRPr lang="en-GB" sz="4000" dirty="0">
              <a:latin typeface="Calibri Light" panose="020F0302020204030204" pitchFamily="34" charset="0"/>
            </a:endParaRPr>
          </a:p>
        </p:txBody>
      </p:sp>
      <p:sp>
        <p:nvSpPr>
          <p:cNvPr id="3" name="Content Placeholder 2"/>
          <p:cNvSpPr>
            <a:spLocks noGrp="1"/>
          </p:cNvSpPr>
          <p:nvPr>
            <p:ph idx="1"/>
          </p:nvPr>
        </p:nvSpPr>
        <p:spPr>
          <a:xfrm>
            <a:off x="1103359" y="2098965"/>
            <a:ext cx="11088641" cy="4525963"/>
          </a:xfrm>
        </p:spPr>
        <p:txBody>
          <a:bodyPr/>
          <a:lstStyle/>
          <a:p>
            <a:r>
              <a:rPr lang="en-GB" dirty="0" smtClean="0">
                <a:solidFill>
                  <a:schemeClr val="tx1"/>
                </a:solidFill>
              </a:rPr>
              <a:t>Artprice.com		artists, key figures and market trends</a:t>
            </a:r>
          </a:p>
          <a:p>
            <a:r>
              <a:rPr lang="en-GB" dirty="0" smtClean="0">
                <a:solidFill>
                  <a:schemeClr val="tx1"/>
                </a:solidFill>
              </a:rPr>
              <a:t>ArtTactic.com		unbiased art market research</a:t>
            </a:r>
          </a:p>
          <a:p>
            <a:r>
              <a:rPr lang="en-GB" dirty="0" smtClean="0">
                <a:solidFill>
                  <a:schemeClr val="tx1"/>
                </a:solidFill>
              </a:rPr>
              <a:t>Artfacts.net		unlock the art market</a:t>
            </a:r>
          </a:p>
          <a:p>
            <a:r>
              <a:rPr lang="en-GB" dirty="0" smtClean="0">
                <a:solidFill>
                  <a:schemeClr val="tx1"/>
                </a:solidFill>
              </a:rPr>
              <a:t>Artinsight.co.uk	talks and events delivering art market knowledge, insight 			and expertise</a:t>
            </a:r>
          </a:p>
          <a:p>
            <a:endParaRPr lang="en-GB" dirty="0" smtClean="0">
              <a:solidFill>
                <a:schemeClr val="tx1"/>
              </a:solidFill>
            </a:endParaRPr>
          </a:p>
          <a:p>
            <a:r>
              <a:rPr lang="en-GB" dirty="0">
                <a:solidFill>
                  <a:schemeClr val="tx1"/>
                </a:solidFill>
              </a:rPr>
              <a:t>Scope for data mining</a:t>
            </a:r>
          </a:p>
          <a:p>
            <a:r>
              <a:rPr lang="en-GB" dirty="0">
                <a:solidFill>
                  <a:schemeClr val="tx1"/>
                </a:solidFill>
              </a:rPr>
              <a:t>New methods of tracking social networks</a:t>
            </a:r>
          </a:p>
        </p:txBody>
      </p:sp>
    </p:spTree>
    <p:extLst>
      <p:ext uri="{BB962C8B-B14F-4D97-AF65-F5344CB8AC3E}">
        <p14:creationId xmlns:p14="http://schemas.microsoft.com/office/powerpoint/2010/main" val="17263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291"/>
            <a:ext cx="11353800" cy="1325563"/>
          </a:xfrm>
          <a:solidFill>
            <a:schemeClr val="accent1">
              <a:lumMod val="20000"/>
              <a:lumOff val="80000"/>
            </a:schemeClr>
          </a:solidFill>
        </p:spPr>
        <p:txBody>
          <a:bodyPr/>
          <a:lstStyle/>
          <a:p>
            <a:r>
              <a:rPr lang="en-GB" dirty="0" smtClean="0"/>
              <a:t>Interrogating RAE and REF data</a:t>
            </a:r>
            <a:endParaRPr lang="en-GB" dirty="0"/>
          </a:p>
        </p:txBody>
      </p:sp>
      <p:sp>
        <p:nvSpPr>
          <p:cNvPr id="3" name="Content Placeholder 2"/>
          <p:cNvSpPr>
            <a:spLocks noGrp="1"/>
          </p:cNvSpPr>
          <p:nvPr>
            <p:ph idx="1"/>
          </p:nvPr>
        </p:nvSpPr>
        <p:spPr>
          <a:xfrm>
            <a:off x="838200" y="2095791"/>
            <a:ext cx="10515600" cy="4351338"/>
          </a:xfrm>
        </p:spPr>
        <p:txBody>
          <a:bodyPr/>
          <a:lstStyle/>
          <a:p>
            <a:r>
              <a:rPr lang="en-GB" dirty="0" smtClean="0"/>
              <a:t>2001</a:t>
            </a:r>
            <a:endParaRPr lang="en-GB" dirty="0"/>
          </a:p>
          <a:p>
            <a:pPr lvl="1"/>
            <a:r>
              <a:rPr lang="en-GB" dirty="0"/>
              <a:t>What was submitted?</a:t>
            </a:r>
          </a:p>
          <a:p>
            <a:pPr lvl="1"/>
            <a:r>
              <a:rPr lang="en-GB" dirty="0" smtClean="0"/>
              <a:t>What was ‘international’ standing?</a:t>
            </a:r>
          </a:p>
          <a:p>
            <a:pPr lvl="1"/>
            <a:r>
              <a:rPr lang="en-GB" dirty="0" smtClean="0"/>
              <a:t>What disciplines in art and design were doing research?</a:t>
            </a:r>
          </a:p>
          <a:p>
            <a:pPr lvl="1"/>
            <a:r>
              <a:rPr lang="en-GB" dirty="0" smtClean="0"/>
              <a:t>Were there correlations between institutional grades and outputs?</a:t>
            </a:r>
          </a:p>
        </p:txBody>
      </p:sp>
    </p:spTree>
    <p:extLst>
      <p:ext uri="{BB962C8B-B14F-4D97-AF65-F5344CB8AC3E}">
        <p14:creationId xmlns:p14="http://schemas.microsoft.com/office/powerpoint/2010/main" val="972764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chemeClr val="accent5"/>
          </a:solidFill>
        </p:spPr>
        <p:txBody>
          <a:bodyPr/>
          <a:lstStyle/>
          <a:p>
            <a:r>
              <a:rPr lang="en-GB" altLang="en-US" sz="4400" b="0" dirty="0" smtClean="0">
                <a:latin typeface="Calibri Light" panose="020F0302020204030204" pitchFamily="34" charset="0"/>
              </a:rPr>
              <a:t>What was submitted?</a:t>
            </a:r>
            <a:endParaRPr lang="en-GB" altLang="en-US" sz="4400" b="0" dirty="0">
              <a:latin typeface="Calibri Light" panose="020F0302020204030204" pitchFamily="34" charset="0"/>
            </a:endParaRPr>
          </a:p>
        </p:txBody>
      </p:sp>
      <p:sp>
        <p:nvSpPr>
          <p:cNvPr id="9219" name="Rectangle 3"/>
          <p:cNvSpPr>
            <a:spLocks noGrp="1" noChangeArrowheads="1"/>
          </p:cNvSpPr>
          <p:nvPr>
            <p:ph type="body" idx="1"/>
          </p:nvPr>
        </p:nvSpPr>
        <p:spPr>
          <a:xfrm>
            <a:off x="914400" y="1981200"/>
            <a:ext cx="8458200" cy="4572000"/>
          </a:xfrm>
        </p:spPr>
        <p:txBody>
          <a:bodyPr/>
          <a:lstStyle/>
          <a:p>
            <a:r>
              <a:rPr lang="en-GB" altLang="en-US" dirty="0"/>
              <a:t>9242 outputs by 2523 academics in 75 HEI’s</a:t>
            </a:r>
          </a:p>
          <a:p>
            <a:pPr>
              <a:buFontTx/>
              <a:buChar char="•"/>
            </a:pPr>
            <a:r>
              <a:rPr lang="en-GB" altLang="en-US" dirty="0"/>
              <a:t>av. 123 outputs/institution, 34 staff/institution</a:t>
            </a:r>
          </a:p>
          <a:p>
            <a:pPr>
              <a:buFontTx/>
              <a:buChar char="•"/>
            </a:pPr>
            <a:endParaRPr lang="en-GB" altLang="en-US" dirty="0"/>
          </a:p>
          <a:p>
            <a:r>
              <a:rPr lang="en-GB" altLang="en-US" dirty="0"/>
              <a:t>Type of output:</a:t>
            </a:r>
          </a:p>
          <a:p>
            <a:pPr>
              <a:buFontTx/>
              <a:buChar char="•"/>
            </a:pPr>
            <a:r>
              <a:rPr lang="en-GB" altLang="en-US" dirty="0"/>
              <a:t>63% of submissions were outcomes of practice</a:t>
            </a:r>
          </a:p>
          <a:p>
            <a:pPr>
              <a:buFontTx/>
              <a:buChar char="•"/>
            </a:pPr>
            <a:r>
              <a:rPr lang="en-GB" altLang="en-US" dirty="0"/>
              <a:t>22% of submissions were text-based</a:t>
            </a:r>
          </a:p>
          <a:p>
            <a:endParaRPr lang="en-GB" altLang="en-US" dirty="0"/>
          </a:p>
        </p:txBody>
      </p:sp>
    </p:spTree>
    <p:extLst>
      <p:ext uri="{BB962C8B-B14F-4D97-AF65-F5344CB8AC3E}">
        <p14:creationId xmlns:p14="http://schemas.microsoft.com/office/powerpoint/2010/main" val="96116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4509"/>
            <a:ext cx="11353800" cy="1325563"/>
          </a:xfrm>
          <a:solidFill>
            <a:schemeClr val="accent1">
              <a:lumMod val="20000"/>
              <a:lumOff val="80000"/>
            </a:schemeClr>
          </a:solidFill>
        </p:spPr>
        <p:txBody>
          <a:bodyPr/>
          <a:lstStyle/>
          <a:p>
            <a:r>
              <a:rPr lang="en-GB" dirty="0" smtClean="0"/>
              <a:t>Text and practice-based submissions, 2001:</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9348060"/>
              </p:ext>
            </p:extLst>
          </p:nvPr>
        </p:nvGraphicFramePr>
        <p:xfrm>
          <a:off x="838200" y="2075009"/>
          <a:ext cx="7456715" cy="4351340"/>
        </p:xfrm>
        <a:graphic>
          <a:graphicData uri="http://schemas.openxmlformats.org/drawingml/2006/table">
            <a:tbl>
              <a:tblPr>
                <a:tableStyleId>{5C22544A-7EE6-4342-B048-85BDC9FD1C3A}</a:tableStyleId>
              </a:tblPr>
              <a:tblGrid>
                <a:gridCol w="4704549"/>
                <a:gridCol w="1376083"/>
                <a:gridCol w="1376083"/>
              </a:tblGrid>
              <a:tr h="467367">
                <a:tc>
                  <a:txBody>
                    <a:bodyPr/>
                    <a:lstStyle/>
                    <a:p>
                      <a:pPr>
                        <a:spcAft>
                          <a:spcPts val="0"/>
                        </a:spcAft>
                      </a:pP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2400" dirty="0" smtClean="0">
                          <a:effectLst/>
                          <a:latin typeface="+mn-lt"/>
                          <a:ea typeface="Times New Roman" panose="02020603050405020304" pitchFamily="18" charset="0"/>
                        </a:rPr>
                        <a:t>N=</a:t>
                      </a:r>
                      <a:endParaRPr lang="en-GB" sz="2400" dirty="0">
                        <a:effectLst/>
                        <a:latin typeface="+mn-lt"/>
                        <a:ea typeface="Times New Roman" panose="02020603050405020304" pitchFamily="18" charset="0"/>
                      </a:endParaRPr>
                    </a:p>
                  </a:txBody>
                  <a:tcPr marL="68580" marR="68580" marT="0" marB="0"/>
                </a:tc>
                <a:tc>
                  <a:txBody>
                    <a:bodyPr/>
                    <a:lstStyle/>
                    <a:p>
                      <a:pPr>
                        <a:spcAft>
                          <a:spcPts val="0"/>
                        </a:spcAft>
                      </a:pPr>
                      <a:r>
                        <a:rPr lang="en-GB" sz="2400" dirty="0" smtClean="0">
                          <a:effectLst/>
                          <a:latin typeface="+mn-lt"/>
                          <a:ea typeface="Times New Roman" panose="02020603050405020304" pitchFamily="18" charset="0"/>
                        </a:rPr>
                        <a:t>%</a:t>
                      </a:r>
                      <a:endParaRPr lang="en-GB" sz="2400" dirty="0">
                        <a:effectLst/>
                        <a:latin typeface="+mn-lt"/>
                        <a:ea typeface="Times New Roman" panose="02020603050405020304" pitchFamily="18" charset="0"/>
                      </a:endParaRPr>
                    </a:p>
                  </a:txBody>
                  <a:tcPr marL="68580" marR="68580" marT="0" marB="0"/>
                </a:tc>
              </a:tr>
              <a:tr h="467367">
                <a:tc>
                  <a:txBody>
                    <a:bodyPr/>
                    <a:lstStyle/>
                    <a:p>
                      <a:pPr>
                        <a:spcAft>
                          <a:spcPts val="0"/>
                        </a:spcAft>
                      </a:pPr>
                      <a:r>
                        <a:rPr lang="en-US" sz="2400" dirty="0">
                          <a:effectLst/>
                        </a:rPr>
                        <a:t>A – authored book</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a:effectLst/>
                        </a:rPr>
                        <a:t>459</a:t>
                      </a:r>
                      <a:endParaRPr lang="en-GB"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5.0</a:t>
                      </a:r>
                      <a:endParaRPr lang="en-GB" sz="2400" dirty="0">
                        <a:effectLst/>
                        <a:latin typeface="Calibri" panose="020F0502020204030204" pitchFamily="34" charset="0"/>
                        <a:ea typeface="Times New Roman" panose="02020603050405020304" pitchFamily="18" charset="0"/>
                      </a:endParaRPr>
                    </a:p>
                  </a:txBody>
                  <a:tcPr marL="68580" marR="68580" marT="0" marB="0"/>
                </a:tc>
              </a:tr>
              <a:tr h="467367">
                <a:tc>
                  <a:txBody>
                    <a:bodyPr/>
                    <a:lstStyle/>
                    <a:p>
                      <a:pPr>
                        <a:spcAft>
                          <a:spcPts val="0"/>
                        </a:spcAft>
                      </a:pPr>
                      <a:r>
                        <a:rPr lang="en-US" sz="2400" dirty="0">
                          <a:effectLst/>
                        </a:rPr>
                        <a:t>B </a:t>
                      </a:r>
                      <a:r>
                        <a:rPr lang="en-US" sz="2400" dirty="0" smtClean="0">
                          <a:effectLst/>
                        </a:rPr>
                        <a:t>– </a:t>
                      </a:r>
                      <a:r>
                        <a:rPr lang="en-US" sz="2400" dirty="0">
                          <a:effectLst/>
                        </a:rPr>
                        <a:t>edited book</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a:effectLst/>
                        </a:rPr>
                        <a:t>150</a:t>
                      </a:r>
                      <a:endParaRPr lang="en-GB"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1.6</a:t>
                      </a:r>
                      <a:endParaRPr lang="en-GB" sz="2400" dirty="0">
                        <a:effectLst/>
                        <a:latin typeface="Calibri" panose="020F0502020204030204" pitchFamily="34" charset="0"/>
                        <a:ea typeface="Times New Roman" panose="02020603050405020304" pitchFamily="18" charset="0"/>
                      </a:endParaRPr>
                    </a:p>
                  </a:txBody>
                  <a:tcPr marL="68580" marR="68580" marT="0" marB="0"/>
                </a:tc>
              </a:tr>
              <a:tr h="467367">
                <a:tc>
                  <a:txBody>
                    <a:bodyPr/>
                    <a:lstStyle/>
                    <a:p>
                      <a:pPr>
                        <a:spcAft>
                          <a:spcPts val="0"/>
                        </a:spcAft>
                      </a:pPr>
                      <a:r>
                        <a:rPr lang="en-US" sz="2400" dirty="0">
                          <a:effectLst/>
                        </a:rPr>
                        <a:t>C – chapter in book</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a:effectLst/>
                        </a:rPr>
                        <a:t>564</a:t>
                      </a:r>
                      <a:endParaRPr lang="en-GB"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6.1</a:t>
                      </a:r>
                      <a:endParaRPr lang="en-GB" sz="2400" dirty="0">
                        <a:effectLst/>
                        <a:latin typeface="Calibri" panose="020F0502020204030204" pitchFamily="34" charset="0"/>
                        <a:ea typeface="Times New Roman" panose="02020603050405020304" pitchFamily="18" charset="0"/>
                      </a:endParaRPr>
                    </a:p>
                  </a:txBody>
                  <a:tcPr marL="68580" marR="68580" marT="0" marB="0"/>
                </a:tc>
              </a:tr>
              <a:tr h="467367">
                <a:tc>
                  <a:txBody>
                    <a:bodyPr/>
                    <a:lstStyle/>
                    <a:p>
                      <a:pPr>
                        <a:spcAft>
                          <a:spcPts val="0"/>
                        </a:spcAft>
                      </a:pPr>
                      <a:r>
                        <a:rPr lang="en-US" sz="2400">
                          <a:effectLst/>
                        </a:rPr>
                        <a:t>D – journal article</a:t>
                      </a:r>
                      <a:endParaRPr lang="en-GB"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a:effectLst/>
                        </a:rPr>
                        <a:t>819</a:t>
                      </a:r>
                      <a:endParaRPr lang="en-GB"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8.9</a:t>
                      </a:r>
                      <a:endParaRPr lang="en-GB" sz="2400" dirty="0">
                        <a:effectLst/>
                        <a:latin typeface="Calibri" panose="020F0502020204030204" pitchFamily="34" charset="0"/>
                        <a:ea typeface="Times New Roman" panose="02020603050405020304" pitchFamily="18" charset="0"/>
                      </a:endParaRPr>
                    </a:p>
                  </a:txBody>
                  <a:tcPr marL="68580" marR="68580" marT="0" marB="0"/>
                </a:tc>
              </a:tr>
              <a:tr h="612404">
                <a:tc>
                  <a:txBody>
                    <a:bodyPr/>
                    <a:lstStyle/>
                    <a:p>
                      <a:pPr>
                        <a:spcAft>
                          <a:spcPts val="0"/>
                        </a:spcAft>
                      </a:pPr>
                      <a:r>
                        <a:rPr lang="en-US" sz="2400" dirty="0">
                          <a:effectLst/>
                        </a:rPr>
                        <a:t>E – conference contribution</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a:effectLst/>
                        </a:rPr>
                        <a:t>699</a:t>
                      </a:r>
                      <a:endParaRPr lang="en-GB"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7.6</a:t>
                      </a:r>
                      <a:endParaRPr lang="en-GB" sz="2400" dirty="0">
                        <a:effectLst/>
                        <a:latin typeface="Calibri" panose="020F0502020204030204" pitchFamily="34" charset="0"/>
                        <a:ea typeface="Times New Roman" panose="02020603050405020304" pitchFamily="18" charset="0"/>
                      </a:endParaRPr>
                    </a:p>
                  </a:txBody>
                  <a:tcPr marL="68580" marR="68580" marT="0" marB="0"/>
                </a:tc>
              </a:tr>
              <a:tr h="467367">
                <a:tc>
                  <a:txBody>
                    <a:bodyPr/>
                    <a:lstStyle/>
                    <a:p>
                      <a:pPr>
                        <a:spcAft>
                          <a:spcPts val="0"/>
                        </a:spcAft>
                      </a:pPr>
                      <a:r>
                        <a:rPr lang="en-US" sz="2400" dirty="0">
                          <a:effectLst/>
                        </a:rPr>
                        <a:t>O – exhibition</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b="1" u="sng" dirty="0">
                          <a:effectLst/>
                        </a:rPr>
                        <a:t>3747</a:t>
                      </a:r>
                      <a:endParaRPr lang="en-GB" sz="2400" b="1" u="sng"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b="1" u="sng" dirty="0">
                          <a:effectLst/>
                          <a:latin typeface="Calibri" panose="020F0502020204030204" pitchFamily="34" charset="0"/>
                          <a:ea typeface="Times New Roman" panose="02020603050405020304" pitchFamily="18" charset="0"/>
                          <a:cs typeface="Times New Roman" panose="02020603050405020304" pitchFamily="18" charset="0"/>
                        </a:rPr>
                        <a:t>40.5</a:t>
                      </a:r>
                      <a:endParaRPr lang="en-GB" sz="2400" b="1" u="sng" dirty="0">
                        <a:effectLst/>
                        <a:latin typeface="Calibri" panose="020F0502020204030204" pitchFamily="34" charset="0"/>
                        <a:ea typeface="Times New Roman" panose="02020603050405020304" pitchFamily="18" charset="0"/>
                      </a:endParaRPr>
                    </a:p>
                  </a:txBody>
                  <a:tcPr marL="68580" marR="68580" marT="0" marB="0"/>
                </a:tc>
              </a:tr>
              <a:tr h="467367">
                <a:tc>
                  <a:txBody>
                    <a:bodyPr/>
                    <a:lstStyle/>
                    <a:p>
                      <a:pPr>
                        <a:spcAft>
                          <a:spcPts val="0"/>
                        </a:spcAft>
                      </a:pPr>
                      <a:r>
                        <a:rPr lang="en-US" sz="2400">
                          <a:effectLst/>
                        </a:rPr>
                        <a:t>P – artefact</a:t>
                      </a:r>
                      <a:endParaRPr lang="en-GB"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a:effectLst/>
                        </a:rPr>
                        <a:t>861</a:t>
                      </a:r>
                      <a:endParaRPr lang="en-GB"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9.3</a:t>
                      </a:r>
                      <a:endParaRPr lang="en-GB" sz="2400">
                        <a:effectLst/>
                        <a:latin typeface="Calibri" panose="020F0502020204030204" pitchFamily="34" charset="0"/>
                        <a:ea typeface="Times New Roman" panose="02020603050405020304" pitchFamily="18" charset="0"/>
                      </a:endParaRPr>
                    </a:p>
                  </a:txBody>
                  <a:tcPr marL="68580" marR="68580" marT="0" marB="0"/>
                </a:tc>
              </a:tr>
              <a:tr h="467367">
                <a:tc>
                  <a:txBody>
                    <a:bodyPr/>
                    <a:lstStyle/>
                    <a:p>
                      <a:pPr>
                        <a:spcAft>
                          <a:spcPts val="0"/>
                        </a:spcAft>
                      </a:pPr>
                      <a:r>
                        <a:rPr lang="en-US" sz="2400">
                          <a:effectLst/>
                        </a:rPr>
                        <a:t>N – design</a:t>
                      </a:r>
                      <a:endParaRPr lang="en-GB"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dirty="0">
                          <a:effectLst/>
                        </a:rPr>
                        <a:t>970</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10.5</a:t>
                      </a:r>
                      <a:endParaRPr lang="en-GB" sz="2400" dirty="0">
                        <a:effectLst/>
                        <a:latin typeface="Calibri" panose="020F0502020204030204" pitchFamily="34"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47802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ltLang="en-US"/>
              <a:t> Venue data</a:t>
            </a:r>
          </a:p>
        </p:txBody>
      </p:sp>
      <p:graphicFrame>
        <p:nvGraphicFramePr>
          <p:cNvPr id="34819" name="Object 3"/>
          <p:cNvGraphicFramePr>
            <a:graphicFrameLocks noChangeAspect="1"/>
          </p:cNvGraphicFramePr>
          <p:nvPr/>
        </p:nvGraphicFramePr>
        <p:xfrm>
          <a:off x="4953000" y="444500"/>
          <a:ext cx="5410200" cy="6184900"/>
        </p:xfrm>
        <a:graphic>
          <a:graphicData uri="http://schemas.openxmlformats.org/presentationml/2006/ole">
            <mc:AlternateContent xmlns:mc="http://schemas.openxmlformats.org/markup-compatibility/2006">
              <mc:Choice xmlns:v="urn:schemas-microsoft-com:vml" Requires="v">
                <p:oleObj spid="_x0000_s7199" name="Worksheet" r:id="rId4" imgW="4965700" imgH="6121400" progId="Excel.Sheet.8">
                  <p:embed/>
                </p:oleObj>
              </mc:Choice>
              <mc:Fallback>
                <p:oleObj name="Worksheet" r:id="rId4" imgW="4965700" imgH="6121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44500"/>
                        <a:ext cx="5410200" cy="618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1" name="Text Box 5">
            <a:hlinkClick r:id="rId6" action="ppaction://hlinkfile"/>
          </p:cNvPr>
          <p:cNvSpPr txBox="1">
            <a:spLocks noChangeArrowheads="1"/>
          </p:cNvSpPr>
          <p:nvPr/>
        </p:nvSpPr>
        <p:spPr bwMode="auto">
          <a:xfrm>
            <a:off x="2270126" y="6308725"/>
            <a:ext cx="10018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prstClr val="black"/>
                </a:solidFill>
                <a:hlinkClick r:id="rId7" action="ppaction://hlinkfile"/>
              </a:rPr>
              <a:t>Excel</a:t>
            </a:r>
            <a:r>
              <a:rPr lang="en-GB" altLang="en-US">
                <a:solidFill>
                  <a:prstClr val="black"/>
                </a:solidFill>
              </a:rPr>
              <a:t> file</a:t>
            </a:r>
          </a:p>
        </p:txBody>
      </p:sp>
    </p:spTree>
    <p:extLst>
      <p:ext uri="{BB962C8B-B14F-4D97-AF65-F5344CB8AC3E}">
        <p14:creationId xmlns:p14="http://schemas.microsoft.com/office/powerpoint/2010/main" val="1693445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0599"/>
            <a:ext cx="11353800" cy="1325563"/>
          </a:xfrm>
          <a:solidFill>
            <a:schemeClr val="accent1">
              <a:lumMod val="20000"/>
              <a:lumOff val="80000"/>
            </a:schemeClr>
          </a:solidFill>
        </p:spPr>
        <p:txBody>
          <a:bodyPr/>
          <a:lstStyle/>
          <a:p>
            <a:r>
              <a:rPr lang="en-GB" dirty="0" smtClean="0"/>
              <a:t>International and national excellence, 2001:</a:t>
            </a:r>
            <a:endParaRPr lang="en-GB" dirty="0"/>
          </a:p>
        </p:txBody>
      </p:sp>
      <p:sp>
        <p:nvSpPr>
          <p:cNvPr id="3" name="Content Placeholder 2"/>
          <p:cNvSpPr>
            <a:spLocks noGrp="1"/>
          </p:cNvSpPr>
          <p:nvPr>
            <p:ph idx="1"/>
          </p:nvPr>
        </p:nvSpPr>
        <p:spPr>
          <a:xfrm>
            <a:off x="838200" y="1846407"/>
            <a:ext cx="10515600" cy="4351338"/>
          </a:xfrm>
        </p:spPr>
        <p:txBody>
          <a:bodyPr/>
          <a:lstStyle/>
          <a:p>
            <a:r>
              <a:rPr lang="en-GB" dirty="0" smtClean="0"/>
              <a:t>What was ‘international’ standing?</a:t>
            </a:r>
          </a:p>
          <a:p>
            <a:r>
              <a:rPr lang="en-GB" dirty="0" smtClean="0"/>
              <a:t>What was submitted? 3747 exhibitions</a:t>
            </a:r>
          </a:p>
        </p:txBody>
      </p:sp>
      <p:graphicFrame>
        <p:nvGraphicFramePr>
          <p:cNvPr id="5" name="Table 4"/>
          <p:cNvGraphicFramePr>
            <a:graphicFrameLocks noGrp="1"/>
          </p:cNvGraphicFramePr>
          <p:nvPr>
            <p:extLst>
              <p:ext uri="{D42A27DB-BD31-4B8C-83A1-F6EECF244321}">
                <p14:modId xmlns:p14="http://schemas.microsoft.com/office/powerpoint/2010/main" val="4042099879"/>
              </p:ext>
            </p:extLst>
          </p:nvPr>
        </p:nvGraphicFramePr>
        <p:xfrm>
          <a:off x="838200" y="2988177"/>
          <a:ext cx="5344891" cy="3188786"/>
        </p:xfrm>
        <a:graphic>
          <a:graphicData uri="http://schemas.openxmlformats.org/drawingml/2006/table">
            <a:tbl>
              <a:tblPr>
                <a:tableStyleId>{5C22544A-7EE6-4342-B048-85BDC9FD1C3A}</a:tableStyleId>
              </a:tblPr>
              <a:tblGrid>
                <a:gridCol w="459227"/>
                <a:gridCol w="1540565"/>
                <a:gridCol w="3345099"/>
              </a:tblGrid>
              <a:tr h="328906">
                <a:tc>
                  <a:txBody>
                    <a:bodyPr/>
                    <a:lstStyle/>
                    <a:p>
                      <a:pPr algn="l" fontAlgn="b"/>
                      <a:r>
                        <a:rPr lang="en-GB" sz="1800" u="none" strike="noStrike" dirty="0">
                          <a:effectLst/>
                        </a:rPr>
                        <a:t>5</a:t>
                      </a:r>
                      <a:endParaRPr lang="en-GB" sz="1800" b="0" i="0" u="none" strike="noStrike" dirty="0">
                        <a:effectLst/>
                        <a:latin typeface="MS Sans Serif"/>
                      </a:endParaRPr>
                    </a:p>
                  </a:txBody>
                  <a:tcPr marL="8898" marR="8898" marT="8898" marB="0" anchor="b"/>
                </a:tc>
                <a:tc>
                  <a:txBody>
                    <a:bodyPr/>
                    <a:lstStyle/>
                    <a:p>
                      <a:pPr algn="l" fontAlgn="b"/>
                      <a:r>
                        <a:rPr lang="en-GB" sz="1800" u="none" strike="noStrike" dirty="0">
                          <a:effectLst/>
                        </a:rPr>
                        <a:t>Tate Liverpool</a:t>
                      </a:r>
                      <a:endParaRPr lang="en-GB" sz="1800" b="0" i="0" u="none" strike="noStrike" dirty="0">
                        <a:effectLst/>
                        <a:latin typeface="MS Sans Serif"/>
                      </a:endParaRPr>
                    </a:p>
                  </a:txBody>
                  <a:tcPr marL="8898" marR="8898" marT="8898" marB="0" anchor="b"/>
                </a:tc>
                <a:tc>
                  <a:txBody>
                    <a:bodyPr/>
                    <a:lstStyle/>
                    <a:p>
                      <a:pPr algn="l" fontAlgn="b"/>
                      <a:r>
                        <a:rPr lang="en-GB" sz="1800" u="none" strike="noStrike" dirty="0">
                          <a:effectLst/>
                        </a:rPr>
                        <a:t>Somewhere </a:t>
                      </a:r>
                      <a:r>
                        <a:rPr lang="en-GB" sz="1800" u="none" strike="noStrike" dirty="0" smtClean="0">
                          <a:effectLst/>
                        </a:rPr>
                        <a:t>Else</a:t>
                      </a:r>
                      <a:endParaRPr lang="en-GB" sz="1800" b="0" i="0" u="none" strike="noStrike" dirty="0">
                        <a:effectLst/>
                        <a:latin typeface="MS Sans Serif"/>
                      </a:endParaRPr>
                    </a:p>
                  </a:txBody>
                  <a:tcPr marL="8898" marR="8898" marT="8898" marB="0" anchor="b"/>
                </a:tc>
              </a:tr>
              <a:tr h="328906">
                <a:tc>
                  <a:txBody>
                    <a:bodyPr/>
                    <a:lstStyle/>
                    <a:p>
                      <a:pPr algn="l" fontAlgn="b"/>
                      <a:r>
                        <a:rPr lang="en-GB" sz="1800" u="none" strike="noStrike">
                          <a:effectLst/>
                        </a:rPr>
                        <a:t>5</a:t>
                      </a:r>
                      <a:endParaRPr lang="en-GB" sz="1800" b="0" i="0" u="none" strike="noStrike">
                        <a:effectLst/>
                        <a:latin typeface="MS Sans Serif"/>
                      </a:endParaRPr>
                    </a:p>
                  </a:txBody>
                  <a:tcPr marL="8898" marR="8898" marT="8898" marB="0" anchor="b"/>
                </a:tc>
                <a:tc>
                  <a:txBody>
                    <a:bodyPr/>
                    <a:lstStyle/>
                    <a:p>
                      <a:pPr algn="l" fontAlgn="b"/>
                      <a:r>
                        <a:rPr lang="en-GB" sz="1800" u="none" strike="noStrike">
                          <a:effectLst/>
                        </a:rPr>
                        <a:t>Tate Liverpool</a:t>
                      </a:r>
                      <a:endParaRPr lang="en-GB" sz="1800" b="0" i="0" u="none" strike="noStrike">
                        <a:effectLst/>
                        <a:latin typeface="MS Sans Serif"/>
                      </a:endParaRPr>
                    </a:p>
                  </a:txBody>
                  <a:tcPr marL="8898" marR="8898" marT="8898" marB="0" anchor="b"/>
                </a:tc>
                <a:tc>
                  <a:txBody>
                    <a:bodyPr/>
                    <a:lstStyle/>
                    <a:p>
                      <a:pPr algn="l" fontAlgn="b"/>
                      <a:r>
                        <a:rPr lang="en-GB" sz="1800" u="none" strike="noStrike" dirty="0">
                          <a:effectLst/>
                        </a:rPr>
                        <a:t>Wait</a:t>
                      </a:r>
                      <a:r>
                        <a:rPr lang="en-GB" sz="1800" u="none" strike="noStrike" dirty="0" smtClean="0">
                          <a:effectLst/>
                        </a:rPr>
                        <a:t>.</a:t>
                      </a:r>
                      <a:endParaRPr lang="en-GB" sz="1800" b="0" i="0" u="none" strike="noStrike" dirty="0">
                        <a:effectLst/>
                        <a:latin typeface="MS Sans Serif"/>
                      </a:endParaRPr>
                    </a:p>
                  </a:txBody>
                  <a:tcPr marL="8898" marR="8898" marT="8898" marB="0" anchor="b"/>
                </a:tc>
              </a:tr>
              <a:tr h="328906">
                <a:tc>
                  <a:txBody>
                    <a:bodyPr/>
                    <a:lstStyle/>
                    <a:p>
                      <a:pPr algn="l" fontAlgn="b"/>
                      <a:r>
                        <a:rPr lang="en-GB" sz="1800" u="none" strike="noStrike">
                          <a:effectLst/>
                        </a:rPr>
                        <a:t>5</a:t>
                      </a:r>
                      <a:endParaRPr lang="en-GB" sz="1800" b="0" i="0" u="none" strike="noStrike">
                        <a:effectLst/>
                        <a:latin typeface="MS Sans Serif"/>
                      </a:endParaRPr>
                    </a:p>
                  </a:txBody>
                  <a:tcPr marL="8898" marR="8898" marT="8898" marB="0" anchor="b"/>
                </a:tc>
                <a:tc>
                  <a:txBody>
                    <a:bodyPr/>
                    <a:lstStyle/>
                    <a:p>
                      <a:pPr algn="l" fontAlgn="b"/>
                      <a:r>
                        <a:rPr lang="en-GB" sz="1800" u="none" strike="noStrike">
                          <a:effectLst/>
                        </a:rPr>
                        <a:t>Tate Liverpool</a:t>
                      </a:r>
                      <a:endParaRPr lang="en-GB" sz="1800" b="0" i="0" u="none" strike="noStrike">
                        <a:effectLst/>
                        <a:latin typeface="MS Sans Serif"/>
                      </a:endParaRPr>
                    </a:p>
                  </a:txBody>
                  <a:tcPr marL="8898" marR="8898" marT="8898" marB="0" anchor="b"/>
                </a:tc>
                <a:tc>
                  <a:txBody>
                    <a:bodyPr/>
                    <a:lstStyle/>
                    <a:p>
                      <a:pPr algn="l" fontAlgn="b"/>
                      <a:r>
                        <a:rPr lang="en-GB" sz="1800" u="none" strike="noStrike" dirty="0">
                          <a:effectLst/>
                        </a:rPr>
                        <a:t>Video </a:t>
                      </a:r>
                      <a:r>
                        <a:rPr lang="en-GB" sz="1800" u="none" strike="noStrike" dirty="0" smtClean="0">
                          <a:effectLst/>
                        </a:rPr>
                        <a:t>Positive</a:t>
                      </a:r>
                      <a:endParaRPr lang="en-GB" sz="1800" b="0" i="0" u="none" strike="noStrike" dirty="0">
                        <a:effectLst/>
                        <a:latin typeface="MS Sans Serif"/>
                      </a:endParaRPr>
                    </a:p>
                  </a:txBody>
                  <a:tcPr marL="8898" marR="8898" marT="8898" marB="0" anchor="b"/>
                </a:tc>
              </a:tr>
              <a:tr h="328906">
                <a:tc>
                  <a:txBody>
                    <a:bodyPr/>
                    <a:lstStyle/>
                    <a:p>
                      <a:pPr algn="l" fontAlgn="b"/>
                      <a:r>
                        <a:rPr lang="en-GB" sz="1800" u="none" strike="noStrike">
                          <a:effectLst/>
                        </a:rPr>
                        <a:t>4</a:t>
                      </a:r>
                      <a:endParaRPr lang="en-GB" sz="1800" b="0" i="0" u="none" strike="noStrike">
                        <a:effectLst/>
                        <a:latin typeface="MS Sans Serif"/>
                      </a:endParaRPr>
                    </a:p>
                  </a:txBody>
                  <a:tcPr marL="8898" marR="8898" marT="8898" marB="0" anchor="b"/>
                </a:tc>
                <a:tc>
                  <a:txBody>
                    <a:bodyPr/>
                    <a:lstStyle/>
                    <a:p>
                      <a:pPr algn="l" fontAlgn="b"/>
                      <a:r>
                        <a:rPr lang="en-GB" sz="1800" u="none" strike="noStrike" dirty="0">
                          <a:effectLst/>
                        </a:rPr>
                        <a:t>Tate Liverpool</a:t>
                      </a:r>
                      <a:endParaRPr lang="en-GB" sz="1800" b="0" i="0" u="none" strike="noStrike" dirty="0">
                        <a:effectLst/>
                        <a:latin typeface="MS Sans Serif"/>
                      </a:endParaRPr>
                    </a:p>
                  </a:txBody>
                  <a:tcPr marL="8898" marR="8898" marT="8898" marB="0" anchor="b"/>
                </a:tc>
                <a:tc>
                  <a:txBody>
                    <a:bodyPr/>
                    <a:lstStyle/>
                    <a:p>
                      <a:pPr algn="l" fontAlgn="b"/>
                      <a:r>
                        <a:rPr lang="en-GB" sz="1800" u="none" strike="noStrike" dirty="0">
                          <a:effectLst/>
                        </a:rPr>
                        <a:t>Credo - solo </a:t>
                      </a:r>
                      <a:r>
                        <a:rPr lang="en-GB" sz="1800" u="none" strike="noStrike" dirty="0" smtClean="0">
                          <a:effectLst/>
                        </a:rPr>
                        <a:t>show</a:t>
                      </a:r>
                      <a:endParaRPr lang="en-GB" sz="1800" b="0" i="0" u="none" strike="noStrike" dirty="0">
                        <a:effectLst/>
                        <a:latin typeface="MS Sans Serif"/>
                      </a:endParaRPr>
                    </a:p>
                  </a:txBody>
                  <a:tcPr marL="8898" marR="8898" marT="8898" marB="0" anchor="b"/>
                </a:tc>
              </a:tr>
              <a:tr h="328906">
                <a:tc>
                  <a:txBody>
                    <a:bodyPr/>
                    <a:lstStyle/>
                    <a:p>
                      <a:pPr algn="l" fontAlgn="b"/>
                      <a:r>
                        <a:rPr lang="en-GB" sz="1800" u="none" strike="noStrike">
                          <a:effectLst/>
                        </a:rPr>
                        <a:t>5</a:t>
                      </a:r>
                      <a:endParaRPr lang="en-GB" sz="1800" b="0" i="0" u="none" strike="noStrike">
                        <a:effectLst/>
                        <a:latin typeface="MS Sans Serif"/>
                      </a:endParaRPr>
                    </a:p>
                  </a:txBody>
                  <a:tcPr marL="8898" marR="8898" marT="8898" marB="0" anchor="b"/>
                </a:tc>
                <a:tc>
                  <a:txBody>
                    <a:bodyPr/>
                    <a:lstStyle/>
                    <a:p>
                      <a:pPr algn="l" fontAlgn="b"/>
                      <a:r>
                        <a:rPr lang="en-GB" sz="1800" u="none" strike="noStrike" dirty="0">
                          <a:effectLst/>
                        </a:rPr>
                        <a:t>Tate Liverpool</a:t>
                      </a:r>
                      <a:endParaRPr lang="en-GB" sz="1800" b="0" i="0" u="none" strike="noStrike" dirty="0">
                        <a:effectLst/>
                        <a:latin typeface="MS Sans Serif"/>
                      </a:endParaRPr>
                    </a:p>
                  </a:txBody>
                  <a:tcPr marL="8898" marR="8898" marT="8898" marB="0" anchor="b"/>
                </a:tc>
                <a:tc>
                  <a:txBody>
                    <a:bodyPr/>
                    <a:lstStyle/>
                    <a:p>
                      <a:pPr algn="l" fontAlgn="b"/>
                      <a:r>
                        <a:rPr lang="en-GB" sz="1800" u="none" strike="noStrike" dirty="0" smtClean="0">
                          <a:effectLst/>
                        </a:rPr>
                        <a:t>Urban</a:t>
                      </a:r>
                      <a:endParaRPr lang="en-GB" sz="1800" b="0" i="0" u="none" strike="noStrike" dirty="0">
                        <a:effectLst/>
                        <a:latin typeface="MS Sans Serif"/>
                      </a:endParaRPr>
                    </a:p>
                  </a:txBody>
                  <a:tcPr marL="8898" marR="8898" marT="8898" marB="0" anchor="b"/>
                </a:tc>
              </a:tr>
              <a:tr h="328906">
                <a:tc>
                  <a:txBody>
                    <a:bodyPr/>
                    <a:lstStyle/>
                    <a:p>
                      <a:pPr algn="l" fontAlgn="b"/>
                      <a:r>
                        <a:rPr lang="en-GB" sz="1800" u="none" strike="noStrike">
                          <a:effectLst/>
                        </a:rPr>
                        <a:t>3a</a:t>
                      </a:r>
                      <a:endParaRPr lang="en-GB" sz="1800" b="0" i="0" u="none" strike="noStrike">
                        <a:effectLst/>
                        <a:latin typeface="MS Sans Serif"/>
                      </a:endParaRPr>
                    </a:p>
                  </a:txBody>
                  <a:tcPr marL="8898" marR="8898" marT="8898" marB="0" anchor="b"/>
                </a:tc>
                <a:tc>
                  <a:txBody>
                    <a:bodyPr/>
                    <a:lstStyle/>
                    <a:p>
                      <a:pPr algn="l" fontAlgn="b"/>
                      <a:r>
                        <a:rPr lang="en-GB" sz="1800" u="none" strike="noStrike">
                          <a:effectLst/>
                        </a:rPr>
                        <a:t>Tate St Ives</a:t>
                      </a:r>
                      <a:endParaRPr lang="en-GB" sz="1800" b="0" i="0" u="none" strike="noStrike">
                        <a:effectLst/>
                        <a:latin typeface="MS Sans Serif"/>
                      </a:endParaRPr>
                    </a:p>
                  </a:txBody>
                  <a:tcPr marL="8898" marR="8898" marT="8898" marB="0" anchor="b"/>
                </a:tc>
                <a:tc>
                  <a:txBody>
                    <a:bodyPr/>
                    <a:lstStyle/>
                    <a:p>
                      <a:pPr algn="l" fontAlgn="b"/>
                      <a:r>
                        <a:rPr lang="en-GB" sz="1800" u="none" strike="noStrike" dirty="0">
                          <a:effectLst/>
                        </a:rPr>
                        <a:t>Pete Gillies: Artist in </a:t>
                      </a:r>
                      <a:r>
                        <a:rPr lang="en-GB" sz="1800" u="none" strike="noStrike" dirty="0" smtClean="0">
                          <a:effectLst/>
                        </a:rPr>
                        <a:t>Residence</a:t>
                      </a:r>
                      <a:endParaRPr lang="en-GB" sz="1800" b="0" i="0" u="none" strike="noStrike" dirty="0">
                        <a:effectLst/>
                        <a:latin typeface="MS Sans Serif"/>
                      </a:endParaRPr>
                    </a:p>
                  </a:txBody>
                  <a:tcPr marL="8898" marR="8898" marT="8898" marB="0" anchor="b"/>
                </a:tc>
              </a:tr>
              <a:tr h="328906">
                <a:tc>
                  <a:txBody>
                    <a:bodyPr/>
                    <a:lstStyle/>
                    <a:p>
                      <a:pPr algn="l" fontAlgn="b"/>
                      <a:r>
                        <a:rPr lang="en-GB" sz="1800" u="none" strike="noStrike">
                          <a:effectLst/>
                        </a:rPr>
                        <a:t>3b</a:t>
                      </a:r>
                      <a:endParaRPr lang="en-GB" sz="1800" b="0" i="0" u="none" strike="noStrike">
                        <a:effectLst/>
                        <a:latin typeface="MS Sans Serif"/>
                      </a:endParaRPr>
                    </a:p>
                  </a:txBody>
                  <a:tcPr marL="8898" marR="8898" marT="8898" marB="0" anchor="b"/>
                </a:tc>
                <a:tc>
                  <a:txBody>
                    <a:bodyPr/>
                    <a:lstStyle/>
                    <a:p>
                      <a:pPr algn="l" fontAlgn="b"/>
                      <a:r>
                        <a:rPr lang="en-GB" sz="1800" u="none" strike="noStrike" dirty="0">
                          <a:effectLst/>
                        </a:rPr>
                        <a:t>Tate St Ives</a:t>
                      </a:r>
                      <a:endParaRPr lang="en-GB" sz="1800" b="0" i="0" u="none" strike="noStrike" dirty="0">
                        <a:effectLst/>
                        <a:latin typeface="MS Sans Serif"/>
                      </a:endParaRPr>
                    </a:p>
                  </a:txBody>
                  <a:tcPr marL="8898" marR="8898" marT="8898" marB="0" anchor="b"/>
                </a:tc>
                <a:tc>
                  <a:txBody>
                    <a:bodyPr/>
                    <a:lstStyle/>
                    <a:p>
                      <a:pPr algn="l" fontAlgn="b"/>
                      <a:r>
                        <a:rPr lang="en-GB" sz="1800" u="none" strike="noStrike" dirty="0">
                          <a:effectLst/>
                        </a:rPr>
                        <a:t>One Person </a:t>
                      </a:r>
                      <a:r>
                        <a:rPr lang="en-GB" sz="1800" u="none" strike="noStrike" dirty="0" smtClean="0">
                          <a:effectLst/>
                        </a:rPr>
                        <a:t>Show</a:t>
                      </a:r>
                      <a:endParaRPr lang="en-GB" sz="1800" b="0" i="0" u="none" strike="noStrike" dirty="0">
                        <a:effectLst/>
                        <a:latin typeface="MS Sans Serif"/>
                      </a:endParaRPr>
                    </a:p>
                  </a:txBody>
                  <a:tcPr marL="8898" marR="8898" marT="8898" marB="0" anchor="b"/>
                </a:tc>
              </a:tr>
              <a:tr h="328906">
                <a:tc>
                  <a:txBody>
                    <a:bodyPr/>
                    <a:lstStyle/>
                    <a:p>
                      <a:pPr algn="l" fontAlgn="b"/>
                      <a:r>
                        <a:rPr lang="en-GB" sz="1800" u="none" strike="noStrike">
                          <a:effectLst/>
                        </a:rPr>
                        <a:t>5</a:t>
                      </a:r>
                      <a:endParaRPr lang="en-GB" sz="1800" b="0" i="0" u="none" strike="noStrike">
                        <a:effectLst/>
                        <a:latin typeface="MS Sans Serif"/>
                      </a:endParaRPr>
                    </a:p>
                  </a:txBody>
                  <a:tcPr marL="8898" marR="8898" marT="8898" marB="0" anchor="b"/>
                </a:tc>
                <a:tc>
                  <a:txBody>
                    <a:bodyPr/>
                    <a:lstStyle/>
                    <a:p>
                      <a:pPr algn="l" fontAlgn="b"/>
                      <a:r>
                        <a:rPr lang="en-GB" sz="1800" u="none" strike="noStrike">
                          <a:effectLst/>
                        </a:rPr>
                        <a:t>Tate St Ives</a:t>
                      </a:r>
                      <a:endParaRPr lang="en-GB" sz="1800" b="0" i="0" u="none" strike="noStrike">
                        <a:effectLst/>
                        <a:latin typeface="MS Sans Serif"/>
                      </a:endParaRPr>
                    </a:p>
                  </a:txBody>
                  <a:tcPr marL="8898" marR="8898" marT="8898" marB="0" anchor="b"/>
                </a:tc>
                <a:tc>
                  <a:txBody>
                    <a:bodyPr/>
                    <a:lstStyle/>
                    <a:p>
                      <a:pPr algn="l" fontAlgn="b"/>
                      <a:r>
                        <a:rPr lang="en-GB" sz="1800" u="none" strike="noStrike" dirty="0" smtClean="0">
                          <a:effectLst/>
                        </a:rPr>
                        <a:t>Exposure</a:t>
                      </a:r>
                      <a:endParaRPr lang="en-GB" sz="1800" b="0" i="0" u="none" strike="noStrike" dirty="0">
                        <a:effectLst/>
                        <a:latin typeface="MS Sans Serif"/>
                      </a:endParaRPr>
                    </a:p>
                  </a:txBody>
                  <a:tcPr marL="8898" marR="8898" marT="8898" marB="0" anchor="b"/>
                </a:tc>
              </a:tr>
              <a:tr h="328906">
                <a:tc>
                  <a:txBody>
                    <a:bodyPr/>
                    <a:lstStyle/>
                    <a:p>
                      <a:pPr algn="l" fontAlgn="b"/>
                      <a:r>
                        <a:rPr lang="en-GB" sz="1800" u="none" strike="noStrike">
                          <a:effectLst/>
                        </a:rPr>
                        <a:t>5</a:t>
                      </a:r>
                      <a:endParaRPr lang="en-GB" sz="1800" b="0" i="0" u="none" strike="noStrike">
                        <a:effectLst/>
                        <a:latin typeface="MS Sans Serif"/>
                      </a:endParaRPr>
                    </a:p>
                  </a:txBody>
                  <a:tcPr marL="8898" marR="8898" marT="8898" marB="0" anchor="b"/>
                </a:tc>
                <a:tc>
                  <a:txBody>
                    <a:bodyPr/>
                    <a:lstStyle/>
                    <a:p>
                      <a:pPr algn="l" fontAlgn="b"/>
                      <a:r>
                        <a:rPr lang="en-GB" sz="1800" u="none" strike="noStrike" dirty="0">
                          <a:effectLst/>
                        </a:rPr>
                        <a:t>Tate St Ives &amp; tour</a:t>
                      </a:r>
                      <a:endParaRPr lang="en-GB" sz="1800" b="0" i="0" u="none" strike="noStrike" dirty="0">
                        <a:effectLst/>
                        <a:latin typeface="MS Sans Serif"/>
                      </a:endParaRPr>
                    </a:p>
                  </a:txBody>
                  <a:tcPr marL="8898" marR="8898" marT="8898" marB="0" anchor="b"/>
                </a:tc>
                <a:tc>
                  <a:txBody>
                    <a:bodyPr/>
                    <a:lstStyle/>
                    <a:p>
                      <a:pPr algn="l" fontAlgn="b"/>
                      <a:r>
                        <a:rPr lang="en-GB" sz="1800" u="none" strike="noStrike" dirty="0" smtClean="0">
                          <a:effectLst/>
                        </a:rPr>
                        <a:t>Triplicate</a:t>
                      </a:r>
                      <a:r>
                        <a:rPr lang="en-GB" sz="1800" u="none" strike="noStrike" baseline="0" dirty="0" smtClean="0">
                          <a:effectLst/>
                        </a:rPr>
                        <a:t> </a:t>
                      </a:r>
                      <a:r>
                        <a:rPr lang="en-GB" sz="1800" u="none" strike="noStrike" dirty="0" smtClean="0">
                          <a:effectLst/>
                        </a:rPr>
                        <a:t>Different Seas</a:t>
                      </a:r>
                      <a:endParaRPr lang="en-GB" sz="1800" b="0" i="0" u="none" strike="noStrike" dirty="0">
                        <a:effectLst/>
                        <a:latin typeface="MS Sans Serif"/>
                      </a:endParaRPr>
                    </a:p>
                  </a:txBody>
                  <a:tcPr marL="8898" marR="8898" marT="8898"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61506747"/>
              </p:ext>
            </p:extLst>
          </p:nvPr>
        </p:nvGraphicFramePr>
        <p:xfrm>
          <a:off x="6531426" y="2733821"/>
          <a:ext cx="5660574" cy="4124179"/>
        </p:xfrm>
        <a:graphic>
          <a:graphicData uri="http://schemas.openxmlformats.org/drawingml/2006/table">
            <a:tbl>
              <a:tblPr>
                <a:tableStyleId>{5C22544A-7EE6-4342-B048-85BDC9FD1C3A}</a:tableStyleId>
              </a:tblPr>
              <a:tblGrid>
                <a:gridCol w="286120"/>
                <a:gridCol w="1872228"/>
                <a:gridCol w="3502226"/>
              </a:tblGrid>
              <a:tr h="323369">
                <a:tc>
                  <a:txBody>
                    <a:bodyPr/>
                    <a:lstStyle/>
                    <a:p>
                      <a:pPr algn="l" fontAlgn="b"/>
                      <a:r>
                        <a:rPr lang="en-GB" sz="1800" u="none" strike="noStrike" dirty="0">
                          <a:effectLst/>
                          <a:latin typeface="+mn-lt"/>
                        </a:rPr>
                        <a:t>4</a:t>
                      </a:r>
                      <a:endParaRPr lang="en-GB" sz="1800" b="0" i="0" u="none" strike="noStrike" dirty="0">
                        <a:effectLst/>
                        <a:latin typeface="+mn-lt"/>
                      </a:endParaRPr>
                    </a:p>
                  </a:txBody>
                  <a:tcPr marL="7826" marR="7826" marT="7826" marB="0" anchor="b"/>
                </a:tc>
                <a:tc>
                  <a:txBody>
                    <a:bodyPr/>
                    <a:lstStyle/>
                    <a:p>
                      <a:pPr algn="l" fontAlgn="b"/>
                      <a:r>
                        <a:rPr lang="en-GB" sz="1800" u="none" strike="noStrike">
                          <a:effectLst/>
                          <a:latin typeface="+mn-lt"/>
                        </a:rPr>
                        <a:t>Tate Bankside event</a:t>
                      </a:r>
                      <a:endParaRPr lang="en-GB" sz="1800" b="0" i="0" u="none" strike="noStrike">
                        <a:effectLst/>
                        <a:latin typeface="+mn-lt"/>
                      </a:endParaRPr>
                    </a:p>
                  </a:txBody>
                  <a:tcPr marL="7826" marR="7826" marT="7826" marB="0" anchor="b"/>
                </a:tc>
                <a:tc>
                  <a:txBody>
                    <a:bodyPr/>
                    <a:lstStyle/>
                    <a:p>
                      <a:pPr algn="l" fontAlgn="b"/>
                      <a:r>
                        <a:rPr lang="en-GB" sz="1800" u="none" strike="noStrike" dirty="0">
                          <a:effectLst/>
                          <a:latin typeface="+mn-lt"/>
                        </a:rPr>
                        <a:t>"Broadcast</a:t>
                      </a:r>
                      <a:r>
                        <a:rPr lang="en-GB" sz="1800" u="none" strike="noStrike" dirty="0" smtClean="0">
                          <a:effectLst/>
                          <a:latin typeface="+mn-lt"/>
                        </a:rPr>
                        <a:t>"</a:t>
                      </a:r>
                      <a:endParaRPr lang="en-GB" sz="1800" b="0" i="0" u="none" strike="noStrike" dirty="0">
                        <a:effectLst/>
                        <a:latin typeface="+mn-lt"/>
                      </a:endParaRPr>
                    </a:p>
                  </a:txBody>
                  <a:tcPr marL="7826" marR="7826" marT="7826" marB="0" anchor="b"/>
                </a:tc>
              </a:tr>
              <a:tr h="376938">
                <a:tc>
                  <a:txBody>
                    <a:bodyPr/>
                    <a:lstStyle/>
                    <a:p>
                      <a:pPr algn="l" fontAlgn="b"/>
                      <a:r>
                        <a:rPr lang="en-GB" sz="1800" u="none" strike="noStrike">
                          <a:effectLst/>
                          <a:latin typeface="+mn-lt"/>
                        </a:rPr>
                        <a:t>3b</a:t>
                      </a:r>
                      <a:endParaRPr lang="en-GB" sz="1800" b="0" i="0" u="none" strike="noStrike">
                        <a:effectLst/>
                        <a:latin typeface="+mn-lt"/>
                      </a:endParaRPr>
                    </a:p>
                  </a:txBody>
                  <a:tcPr marL="7826" marR="7826" marT="7826" marB="0" anchor="b"/>
                </a:tc>
                <a:tc>
                  <a:txBody>
                    <a:bodyPr/>
                    <a:lstStyle/>
                    <a:p>
                      <a:pPr algn="l" fontAlgn="b"/>
                      <a:r>
                        <a:rPr lang="en-GB" sz="1800" u="none" strike="noStrike" dirty="0">
                          <a:effectLst/>
                          <a:latin typeface="+mn-lt"/>
                        </a:rPr>
                        <a:t>Tate Britain</a:t>
                      </a:r>
                      <a:endParaRPr lang="en-GB" sz="1800" b="0" i="0" u="none" strike="noStrike" dirty="0">
                        <a:effectLst/>
                        <a:latin typeface="+mn-lt"/>
                      </a:endParaRPr>
                    </a:p>
                  </a:txBody>
                  <a:tcPr marL="7826" marR="7826" marT="7826" marB="0" anchor="b"/>
                </a:tc>
                <a:tc>
                  <a:txBody>
                    <a:bodyPr/>
                    <a:lstStyle/>
                    <a:p>
                      <a:pPr algn="l" fontAlgn="b"/>
                      <a:r>
                        <a:rPr lang="en-GB" sz="1800" u="none" strike="noStrike" dirty="0">
                          <a:effectLst/>
                          <a:latin typeface="+mn-lt"/>
                        </a:rPr>
                        <a:t>Stop it write now! (installation</a:t>
                      </a:r>
                      <a:r>
                        <a:rPr lang="en-GB" sz="1800" u="none" strike="noStrike" dirty="0" smtClean="0">
                          <a:effectLst/>
                          <a:latin typeface="+mn-lt"/>
                        </a:rPr>
                        <a:t>)</a:t>
                      </a:r>
                      <a:endParaRPr lang="en-GB" sz="1800" b="0" i="0" u="none" strike="noStrike" dirty="0">
                        <a:effectLst/>
                        <a:latin typeface="+mn-lt"/>
                      </a:endParaRPr>
                    </a:p>
                  </a:txBody>
                  <a:tcPr marL="7826" marR="7826" marT="7826" marB="0" anchor="b"/>
                </a:tc>
              </a:tr>
              <a:tr h="323369">
                <a:tc>
                  <a:txBody>
                    <a:bodyPr/>
                    <a:lstStyle/>
                    <a:p>
                      <a:pPr algn="l" fontAlgn="b"/>
                      <a:r>
                        <a:rPr lang="en-GB" sz="1800" u="none" strike="noStrike">
                          <a:effectLst/>
                          <a:latin typeface="+mn-lt"/>
                        </a:rPr>
                        <a:t>5</a:t>
                      </a:r>
                      <a:endParaRPr lang="en-GB" sz="1800" b="0" i="0" u="none" strike="noStrike">
                        <a:effectLst/>
                        <a:latin typeface="+mn-lt"/>
                      </a:endParaRPr>
                    </a:p>
                  </a:txBody>
                  <a:tcPr marL="7826" marR="7826" marT="7826" marB="0" anchor="b"/>
                </a:tc>
                <a:tc>
                  <a:txBody>
                    <a:bodyPr/>
                    <a:lstStyle/>
                    <a:p>
                      <a:pPr algn="l" fontAlgn="b"/>
                      <a:r>
                        <a:rPr lang="en-GB" sz="1800" u="none" strike="noStrike">
                          <a:effectLst/>
                          <a:latin typeface="+mn-lt"/>
                        </a:rPr>
                        <a:t>Tate Britain</a:t>
                      </a:r>
                      <a:endParaRPr lang="en-GB" sz="1800" b="0" i="0" u="none" strike="noStrike">
                        <a:effectLst/>
                        <a:latin typeface="+mn-lt"/>
                      </a:endParaRPr>
                    </a:p>
                  </a:txBody>
                  <a:tcPr marL="7826" marR="7826" marT="7826" marB="0" anchor="b"/>
                </a:tc>
                <a:tc>
                  <a:txBody>
                    <a:bodyPr/>
                    <a:lstStyle/>
                    <a:p>
                      <a:pPr algn="l" fontAlgn="b"/>
                      <a:r>
                        <a:rPr lang="en-GB" sz="1800" u="none" strike="noStrike" dirty="0">
                          <a:effectLst/>
                          <a:latin typeface="+mn-lt"/>
                        </a:rPr>
                        <a:t>Bernard Cohen - Artist in </a:t>
                      </a:r>
                      <a:r>
                        <a:rPr lang="en-GB" sz="1800" u="none" strike="noStrike" dirty="0" smtClean="0">
                          <a:effectLst/>
                          <a:latin typeface="+mn-lt"/>
                        </a:rPr>
                        <a:t>Focus</a:t>
                      </a:r>
                      <a:endParaRPr lang="en-GB" sz="1800" b="0" i="0" u="none" strike="noStrike" dirty="0">
                        <a:effectLst/>
                        <a:latin typeface="+mn-lt"/>
                      </a:endParaRPr>
                    </a:p>
                  </a:txBody>
                  <a:tcPr marL="7826" marR="7826" marT="7826" marB="0" anchor="b"/>
                </a:tc>
              </a:tr>
              <a:tr h="298387">
                <a:tc>
                  <a:txBody>
                    <a:bodyPr/>
                    <a:lstStyle/>
                    <a:p>
                      <a:pPr algn="l" fontAlgn="b"/>
                      <a:r>
                        <a:rPr lang="en-GB" sz="1800" u="none" strike="noStrike">
                          <a:effectLst/>
                          <a:latin typeface="+mn-lt"/>
                        </a:rPr>
                        <a:t>5</a:t>
                      </a:r>
                      <a:endParaRPr lang="en-GB" sz="1800" b="0" i="0" u="none" strike="noStrike">
                        <a:effectLst/>
                        <a:latin typeface="+mn-lt"/>
                      </a:endParaRPr>
                    </a:p>
                  </a:txBody>
                  <a:tcPr marL="7826" marR="7826" marT="7826" marB="0" anchor="b"/>
                </a:tc>
                <a:tc>
                  <a:txBody>
                    <a:bodyPr/>
                    <a:lstStyle/>
                    <a:p>
                      <a:pPr algn="l" fontAlgn="b"/>
                      <a:r>
                        <a:rPr lang="en-GB" sz="1800" u="none" strike="noStrike">
                          <a:effectLst/>
                          <a:latin typeface="+mn-lt"/>
                        </a:rPr>
                        <a:t>Tate Britain</a:t>
                      </a:r>
                      <a:endParaRPr lang="en-GB" sz="1800" b="0" i="0" u="none" strike="noStrike">
                        <a:effectLst/>
                        <a:latin typeface="+mn-lt"/>
                      </a:endParaRPr>
                    </a:p>
                  </a:txBody>
                  <a:tcPr marL="7826" marR="7826" marT="7826" marB="0" anchor="b"/>
                </a:tc>
                <a:tc>
                  <a:txBody>
                    <a:bodyPr/>
                    <a:lstStyle/>
                    <a:p>
                      <a:pPr algn="l" fontAlgn="b"/>
                      <a:r>
                        <a:rPr lang="en-GB" sz="1800" u="none" strike="noStrike">
                          <a:effectLst/>
                          <a:latin typeface="+mn-lt"/>
                        </a:rPr>
                        <a:t>Stop it Write Now.</a:t>
                      </a:r>
                      <a:endParaRPr lang="en-GB" sz="1800" b="0" i="0" u="none" strike="noStrike">
                        <a:effectLst/>
                        <a:latin typeface="+mn-lt"/>
                      </a:endParaRPr>
                    </a:p>
                  </a:txBody>
                  <a:tcPr marL="7826" marR="7826" marT="7826" marB="0" anchor="b"/>
                </a:tc>
              </a:tr>
              <a:tr h="298387">
                <a:tc>
                  <a:txBody>
                    <a:bodyPr/>
                    <a:lstStyle/>
                    <a:p>
                      <a:pPr algn="l" fontAlgn="b"/>
                      <a:r>
                        <a:rPr lang="en-GB" sz="1800" u="none" strike="noStrike">
                          <a:effectLst/>
                          <a:latin typeface="+mn-lt"/>
                        </a:rPr>
                        <a:t>5</a:t>
                      </a:r>
                      <a:endParaRPr lang="en-GB" sz="1800" b="0" i="0" u="none" strike="noStrike">
                        <a:effectLst/>
                        <a:latin typeface="+mn-lt"/>
                      </a:endParaRPr>
                    </a:p>
                  </a:txBody>
                  <a:tcPr marL="7826" marR="7826" marT="7826" marB="0" anchor="b"/>
                </a:tc>
                <a:tc>
                  <a:txBody>
                    <a:bodyPr/>
                    <a:lstStyle/>
                    <a:p>
                      <a:pPr algn="l" fontAlgn="b"/>
                      <a:r>
                        <a:rPr lang="en-GB" sz="1800" u="none" strike="noStrike">
                          <a:effectLst/>
                          <a:latin typeface="+mn-lt"/>
                        </a:rPr>
                        <a:t>Tate Britain</a:t>
                      </a:r>
                      <a:endParaRPr lang="en-GB" sz="1800" b="0" i="0" u="none" strike="noStrike">
                        <a:effectLst/>
                        <a:latin typeface="+mn-lt"/>
                      </a:endParaRPr>
                    </a:p>
                  </a:txBody>
                  <a:tcPr marL="7826" marR="7826" marT="7826" marB="0" anchor="b"/>
                </a:tc>
                <a:tc>
                  <a:txBody>
                    <a:bodyPr/>
                    <a:lstStyle/>
                    <a:p>
                      <a:pPr algn="l" fontAlgn="b"/>
                      <a:r>
                        <a:rPr lang="en-GB" sz="1800" u="none" strike="noStrike" dirty="0">
                          <a:effectLst/>
                          <a:latin typeface="+mn-lt"/>
                        </a:rPr>
                        <a:t>The Wing of the Wind of </a:t>
                      </a:r>
                      <a:r>
                        <a:rPr lang="en-GB" sz="1800" u="none" strike="noStrike" dirty="0" smtClean="0">
                          <a:effectLst/>
                          <a:latin typeface="+mn-lt"/>
                        </a:rPr>
                        <a:t>Madness</a:t>
                      </a:r>
                      <a:endParaRPr lang="en-GB" sz="1800" b="0" i="0" u="none" strike="noStrike" dirty="0">
                        <a:effectLst/>
                        <a:latin typeface="+mn-lt"/>
                      </a:endParaRPr>
                    </a:p>
                  </a:txBody>
                  <a:tcPr marL="7826" marR="7826" marT="7826" marB="0" anchor="b"/>
                </a:tc>
              </a:tr>
              <a:tr h="323369">
                <a:tc>
                  <a:txBody>
                    <a:bodyPr/>
                    <a:lstStyle/>
                    <a:p>
                      <a:pPr algn="l" fontAlgn="b"/>
                      <a:r>
                        <a:rPr lang="en-GB" sz="1800" u="none" strike="noStrike">
                          <a:effectLst/>
                          <a:latin typeface="+mn-lt"/>
                        </a:rPr>
                        <a:t>5</a:t>
                      </a:r>
                      <a:endParaRPr lang="en-GB" sz="1800" b="0" i="0" u="none" strike="noStrike">
                        <a:effectLst/>
                        <a:latin typeface="+mn-lt"/>
                      </a:endParaRPr>
                    </a:p>
                  </a:txBody>
                  <a:tcPr marL="7826" marR="7826" marT="7826" marB="0" anchor="b"/>
                </a:tc>
                <a:tc>
                  <a:txBody>
                    <a:bodyPr/>
                    <a:lstStyle/>
                    <a:p>
                      <a:pPr algn="l" fontAlgn="b"/>
                      <a:r>
                        <a:rPr lang="en-GB" sz="1800" u="none" strike="noStrike" dirty="0">
                          <a:effectLst/>
                          <a:latin typeface="+mn-lt"/>
                        </a:rPr>
                        <a:t>Tate Britain</a:t>
                      </a:r>
                      <a:endParaRPr lang="en-GB" sz="1800" b="0" i="0" u="none" strike="noStrike" dirty="0">
                        <a:effectLst/>
                        <a:latin typeface="+mn-lt"/>
                      </a:endParaRPr>
                    </a:p>
                  </a:txBody>
                  <a:tcPr marL="7826" marR="7826" marT="7826" marB="0" anchor="b"/>
                </a:tc>
                <a:tc>
                  <a:txBody>
                    <a:bodyPr/>
                    <a:lstStyle/>
                    <a:p>
                      <a:pPr algn="l" fontAlgn="b"/>
                      <a:r>
                        <a:rPr lang="en-GB" sz="1800" u="none" strike="noStrike" dirty="0">
                          <a:effectLst/>
                          <a:latin typeface="+mn-lt"/>
                        </a:rPr>
                        <a:t>Intelligence: New British Art </a:t>
                      </a:r>
                      <a:r>
                        <a:rPr lang="en-GB" sz="1800" u="none" strike="noStrike" dirty="0" smtClean="0">
                          <a:effectLst/>
                          <a:latin typeface="+mn-lt"/>
                        </a:rPr>
                        <a:t>2000</a:t>
                      </a:r>
                      <a:endParaRPr lang="en-GB" sz="1800" b="0" i="0" u="none" strike="noStrike" dirty="0">
                        <a:effectLst/>
                        <a:latin typeface="+mn-lt"/>
                      </a:endParaRPr>
                    </a:p>
                  </a:txBody>
                  <a:tcPr marL="7826" marR="7826" marT="7826" marB="0" anchor="b"/>
                </a:tc>
              </a:tr>
              <a:tr h="323369">
                <a:tc>
                  <a:txBody>
                    <a:bodyPr/>
                    <a:lstStyle/>
                    <a:p>
                      <a:pPr algn="l" fontAlgn="b"/>
                      <a:r>
                        <a:rPr lang="en-GB" sz="1800" u="none" strike="noStrike">
                          <a:effectLst/>
                          <a:latin typeface="+mn-lt"/>
                        </a:rPr>
                        <a:t>5</a:t>
                      </a:r>
                      <a:endParaRPr lang="en-GB" sz="1800" b="0" i="0" u="none" strike="noStrike">
                        <a:effectLst/>
                        <a:latin typeface="+mn-lt"/>
                      </a:endParaRPr>
                    </a:p>
                  </a:txBody>
                  <a:tcPr marL="7826" marR="7826" marT="7826" marB="0" anchor="b"/>
                </a:tc>
                <a:tc>
                  <a:txBody>
                    <a:bodyPr/>
                    <a:lstStyle/>
                    <a:p>
                      <a:pPr algn="l" fontAlgn="b"/>
                      <a:r>
                        <a:rPr lang="en-GB" sz="1800" u="none" strike="noStrike">
                          <a:effectLst/>
                          <a:latin typeface="+mn-lt"/>
                        </a:rPr>
                        <a:t>Tate London</a:t>
                      </a:r>
                      <a:endParaRPr lang="en-GB" sz="1800" b="0" i="0" u="none" strike="noStrike">
                        <a:effectLst/>
                        <a:latin typeface="+mn-lt"/>
                      </a:endParaRPr>
                    </a:p>
                  </a:txBody>
                  <a:tcPr marL="7826" marR="7826" marT="7826" marB="0" anchor="b"/>
                </a:tc>
                <a:tc>
                  <a:txBody>
                    <a:bodyPr/>
                    <a:lstStyle/>
                    <a:p>
                      <a:pPr algn="l" fontAlgn="b"/>
                      <a:r>
                        <a:rPr lang="en-GB" sz="1800" u="none" strike="noStrike" dirty="0">
                          <a:effectLst/>
                          <a:latin typeface="+mn-lt"/>
                        </a:rPr>
                        <a:t>Artists' Film and Video </a:t>
                      </a:r>
                      <a:r>
                        <a:rPr lang="en-GB" sz="1800" u="none" strike="noStrike" dirty="0" smtClean="0">
                          <a:effectLst/>
                          <a:latin typeface="+mn-lt"/>
                        </a:rPr>
                        <a:t>Series</a:t>
                      </a:r>
                      <a:endParaRPr lang="en-GB" sz="1800" b="0" i="0" u="none" strike="noStrike" dirty="0">
                        <a:effectLst/>
                        <a:latin typeface="+mn-lt"/>
                      </a:endParaRPr>
                    </a:p>
                  </a:txBody>
                  <a:tcPr marL="7826" marR="7826" marT="7826" marB="0" anchor="b"/>
                </a:tc>
              </a:tr>
              <a:tr h="323369">
                <a:tc>
                  <a:txBody>
                    <a:bodyPr/>
                    <a:lstStyle/>
                    <a:p>
                      <a:pPr algn="l" fontAlgn="b"/>
                      <a:r>
                        <a:rPr lang="en-GB" sz="1800" u="none" strike="noStrike">
                          <a:effectLst/>
                          <a:latin typeface="+mn-lt"/>
                        </a:rPr>
                        <a:t>5</a:t>
                      </a:r>
                      <a:endParaRPr lang="en-GB" sz="1800" b="0" i="0" u="none" strike="noStrike">
                        <a:effectLst/>
                        <a:latin typeface="+mn-lt"/>
                      </a:endParaRPr>
                    </a:p>
                  </a:txBody>
                  <a:tcPr marL="7826" marR="7826" marT="7826" marB="0" anchor="b"/>
                </a:tc>
                <a:tc>
                  <a:txBody>
                    <a:bodyPr/>
                    <a:lstStyle/>
                    <a:p>
                      <a:pPr algn="l" fontAlgn="b"/>
                      <a:r>
                        <a:rPr lang="en-GB" sz="1800" u="none" strike="noStrike">
                          <a:effectLst/>
                          <a:latin typeface="+mn-lt"/>
                        </a:rPr>
                        <a:t>Tate London</a:t>
                      </a:r>
                      <a:endParaRPr lang="en-GB" sz="1800" b="0" i="0" u="none" strike="noStrike">
                        <a:effectLst/>
                        <a:latin typeface="+mn-lt"/>
                      </a:endParaRPr>
                    </a:p>
                  </a:txBody>
                  <a:tcPr marL="7826" marR="7826" marT="7826" marB="0" anchor="b"/>
                </a:tc>
                <a:tc>
                  <a:txBody>
                    <a:bodyPr/>
                    <a:lstStyle/>
                    <a:p>
                      <a:pPr algn="l" fontAlgn="b"/>
                      <a:r>
                        <a:rPr lang="en-GB" sz="1800" u="none" strike="noStrike" dirty="0">
                          <a:effectLst/>
                          <a:latin typeface="+mn-lt"/>
                        </a:rPr>
                        <a:t>The Turner </a:t>
                      </a:r>
                      <a:r>
                        <a:rPr lang="en-GB" sz="1800" u="none" strike="noStrike" dirty="0" smtClean="0">
                          <a:effectLst/>
                          <a:latin typeface="+mn-lt"/>
                        </a:rPr>
                        <a:t>Prize</a:t>
                      </a:r>
                      <a:endParaRPr lang="en-GB" sz="1800" b="0" i="0" u="none" strike="noStrike" dirty="0">
                        <a:effectLst/>
                        <a:latin typeface="+mn-lt"/>
                      </a:endParaRPr>
                    </a:p>
                  </a:txBody>
                  <a:tcPr marL="7826" marR="7826" marT="7826" marB="0" anchor="b"/>
                </a:tc>
              </a:tr>
              <a:tr h="323369">
                <a:tc>
                  <a:txBody>
                    <a:bodyPr/>
                    <a:lstStyle/>
                    <a:p>
                      <a:pPr algn="l" fontAlgn="b"/>
                      <a:r>
                        <a:rPr lang="en-GB" sz="1800" u="none" strike="noStrike">
                          <a:effectLst/>
                          <a:latin typeface="+mn-lt"/>
                        </a:rPr>
                        <a:t>5</a:t>
                      </a:r>
                      <a:endParaRPr lang="en-GB" sz="1800" b="0" i="0" u="none" strike="noStrike">
                        <a:effectLst/>
                        <a:latin typeface="+mn-lt"/>
                      </a:endParaRPr>
                    </a:p>
                  </a:txBody>
                  <a:tcPr marL="7826" marR="7826" marT="7826" marB="0" anchor="b"/>
                </a:tc>
                <a:tc>
                  <a:txBody>
                    <a:bodyPr/>
                    <a:lstStyle/>
                    <a:p>
                      <a:pPr algn="l" fontAlgn="b"/>
                      <a:r>
                        <a:rPr lang="en-GB" sz="1800" u="none" strike="noStrike" dirty="0">
                          <a:effectLst/>
                          <a:latin typeface="+mn-lt"/>
                        </a:rPr>
                        <a:t>Tate Modern</a:t>
                      </a:r>
                      <a:endParaRPr lang="en-GB" sz="1800" b="0" i="0" u="none" strike="noStrike" dirty="0">
                        <a:effectLst/>
                        <a:latin typeface="+mn-lt"/>
                      </a:endParaRPr>
                    </a:p>
                  </a:txBody>
                  <a:tcPr marL="7826" marR="7826" marT="7826" marB="0" anchor="b"/>
                </a:tc>
                <a:tc>
                  <a:txBody>
                    <a:bodyPr/>
                    <a:lstStyle/>
                    <a:p>
                      <a:pPr algn="l" fontAlgn="b"/>
                      <a:r>
                        <a:rPr lang="en-GB" sz="1800" u="none" strike="noStrike" dirty="0">
                          <a:effectLst/>
                          <a:latin typeface="+mn-lt"/>
                        </a:rPr>
                        <a:t>Blackstone River </a:t>
                      </a:r>
                      <a:r>
                        <a:rPr lang="en-GB" sz="1800" u="none" strike="noStrike" dirty="0" smtClean="0">
                          <a:effectLst/>
                          <a:latin typeface="+mn-lt"/>
                        </a:rPr>
                        <a:t>North</a:t>
                      </a:r>
                      <a:endParaRPr lang="en-GB" sz="1800" b="0" i="0" u="none" strike="noStrike" dirty="0">
                        <a:effectLst/>
                        <a:latin typeface="+mn-lt"/>
                      </a:endParaRPr>
                    </a:p>
                  </a:txBody>
                  <a:tcPr marL="7826" marR="7826" marT="7826" marB="0" anchor="b"/>
                </a:tc>
              </a:tr>
              <a:tr h="298387">
                <a:tc>
                  <a:txBody>
                    <a:bodyPr/>
                    <a:lstStyle/>
                    <a:p>
                      <a:pPr algn="l" fontAlgn="b"/>
                      <a:r>
                        <a:rPr lang="en-GB" sz="1800" u="none" strike="noStrike">
                          <a:effectLst/>
                          <a:latin typeface="+mn-lt"/>
                        </a:rPr>
                        <a:t>5</a:t>
                      </a:r>
                      <a:endParaRPr lang="en-GB" sz="1800" b="0" i="0" u="none" strike="noStrike">
                        <a:effectLst/>
                        <a:latin typeface="+mn-lt"/>
                      </a:endParaRPr>
                    </a:p>
                  </a:txBody>
                  <a:tcPr marL="7826" marR="7826" marT="7826" marB="0" anchor="b"/>
                </a:tc>
                <a:tc>
                  <a:txBody>
                    <a:bodyPr/>
                    <a:lstStyle/>
                    <a:p>
                      <a:pPr algn="l" fontAlgn="b"/>
                      <a:r>
                        <a:rPr lang="en-GB" sz="1800" u="none" strike="noStrike">
                          <a:effectLst/>
                          <a:latin typeface="+mn-lt"/>
                        </a:rPr>
                        <a:t>Tate Modern</a:t>
                      </a:r>
                      <a:endParaRPr lang="en-GB" sz="1800" b="0" i="0" u="none" strike="noStrike">
                        <a:effectLst/>
                        <a:latin typeface="+mn-lt"/>
                      </a:endParaRPr>
                    </a:p>
                  </a:txBody>
                  <a:tcPr marL="7826" marR="7826" marT="7826" marB="0" anchor="b"/>
                </a:tc>
                <a:tc>
                  <a:txBody>
                    <a:bodyPr/>
                    <a:lstStyle/>
                    <a:p>
                      <a:pPr algn="l" fontAlgn="b"/>
                      <a:r>
                        <a:rPr lang="en-GB" sz="1800" u="none" strike="noStrike">
                          <a:effectLst/>
                          <a:latin typeface="+mn-lt"/>
                        </a:rPr>
                        <a:t>Killer Kitten.</a:t>
                      </a:r>
                      <a:endParaRPr lang="en-GB" sz="1800" b="0" i="0" u="none" strike="noStrike">
                        <a:effectLst/>
                        <a:latin typeface="+mn-lt"/>
                      </a:endParaRPr>
                    </a:p>
                  </a:txBody>
                  <a:tcPr marL="7826" marR="7826" marT="7826" marB="0" anchor="b"/>
                </a:tc>
              </a:tr>
              <a:tr h="323369">
                <a:tc>
                  <a:txBody>
                    <a:bodyPr/>
                    <a:lstStyle/>
                    <a:p>
                      <a:pPr algn="l" fontAlgn="b"/>
                      <a:r>
                        <a:rPr lang="en-GB" sz="1800" u="none" strike="noStrike">
                          <a:effectLst/>
                          <a:latin typeface="+mn-lt"/>
                        </a:rPr>
                        <a:t>4</a:t>
                      </a:r>
                      <a:endParaRPr lang="en-GB" sz="1800" b="0" i="0" u="none" strike="noStrike">
                        <a:effectLst/>
                        <a:latin typeface="+mn-lt"/>
                      </a:endParaRPr>
                    </a:p>
                  </a:txBody>
                  <a:tcPr marL="7826" marR="7826" marT="7826" marB="0" anchor="b"/>
                </a:tc>
                <a:tc>
                  <a:txBody>
                    <a:bodyPr/>
                    <a:lstStyle/>
                    <a:p>
                      <a:pPr algn="l" fontAlgn="b"/>
                      <a:r>
                        <a:rPr lang="en-GB" sz="1800" u="none" strike="noStrike">
                          <a:effectLst/>
                          <a:latin typeface="+mn-lt"/>
                        </a:rPr>
                        <a:t>Tate Modern</a:t>
                      </a:r>
                      <a:endParaRPr lang="en-GB" sz="1800" b="0" i="0" u="none" strike="noStrike">
                        <a:effectLst/>
                        <a:latin typeface="+mn-lt"/>
                      </a:endParaRPr>
                    </a:p>
                  </a:txBody>
                  <a:tcPr marL="7826" marR="7826" marT="7826" marB="0" anchor="b"/>
                </a:tc>
                <a:tc>
                  <a:txBody>
                    <a:bodyPr/>
                    <a:lstStyle/>
                    <a:p>
                      <a:pPr algn="l" fontAlgn="b"/>
                      <a:r>
                        <a:rPr lang="en-GB" sz="1800" u="none" strike="noStrike" dirty="0">
                          <a:effectLst/>
                          <a:latin typeface="+mn-lt"/>
                        </a:rPr>
                        <a:t>"The Wedding Project</a:t>
                      </a:r>
                      <a:r>
                        <a:rPr lang="en-GB" sz="1800" u="none" strike="noStrike" dirty="0" smtClean="0">
                          <a:effectLst/>
                          <a:latin typeface="+mn-lt"/>
                        </a:rPr>
                        <a:t>"</a:t>
                      </a:r>
                      <a:endParaRPr lang="en-GB" sz="1800" b="0" i="0" u="none" strike="noStrike" dirty="0">
                        <a:effectLst/>
                        <a:latin typeface="+mn-lt"/>
                      </a:endParaRPr>
                    </a:p>
                  </a:txBody>
                  <a:tcPr marL="7826" marR="7826" marT="7826" marB="0" anchor="b"/>
                </a:tc>
              </a:tr>
              <a:tr h="588497">
                <a:tc>
                  <a:txBody>
                    <a:bodyPr/>
                    <a:lstStyle/>
                    <a:p>
                      <a:pPr algn="l" fontAlgn="b"/>
                      <a:r>
                        <a:rPr lang="en-GB" sz="1800" u="none" strike="noStrike" dirty="0" smtClean="0">
                          <a:effectLst/>
                          <a:latin typeface="+mn-lt"/>
                        </a:rPr>
                        <a:t>3b</a:t>
                      </a:r>
                      <a:endParaRPr lang="en-GB" sz="1800" b="0" i="0" u="none" strike="noStrike" dirty="0">
                        <a:effectLst/>
                        <a:latin typeface="+mn-lt"/>
                      </a:endParaRPr>
                    </a:p>
                  </a:txBody>
                  <a:tcPr marL="7826" marR="7826" marT="7826" marB="0" anchor="b"/>
                </a:tc>
                <a:tc>
                  <a:txBody>
                    <a:bodyPr/>
                    <a:lstStyle/>
                    <a:p>
                      <a:pPr algn="l" fontAlgn="b"/>
                      <a:r>
                        <a:rPr lang="en-GB" sz="1800" u="none" strike="noStrike" dirty="0">
                          <a:effectLst/>
                          <a:latin typeface="+mn-lt"/>
                        </a:rPr>
                        <a:t>Tate </a:t>
                      </a:r>
                      <a:r>
                        <a:rPr lang="en-GB" sz="1800" u="none" strike="noStrike" dirty="0" smtClean="0">
                          <a:effectLst/>
                          <a:latin typeface="+mn-lt"/>
                        </a:rPr>
                        <a:t>Modern/St </a:t>
                      </a:r>
                      <a:r>
                        <a:rPr lang="en-GB" sz="1800" u="none" strike="noStrike" dirty="0" err="1" smtClean="0">
                          <a:effectLst/>
                          <a:latin typeface="+mn-lt"/>
                        </a:rPr>
                        <a:t>Christophers</a:t>
                      </a:r>
                      <a:endParaRPr lang="en-GB" sz="1800" b="0" i="0" u="none" strike="noStrike" dirty="0">
                        <a:effectLst/>
                        <a:latin typeface="+mn-lt"/>
                      </a:endParaRPr>
                    </a:p>
                  </a:txBody>
                  <a:tcPr marL="7826" marR="7826" marT="7826" marB="0" anchor="b"/>
                </a:tc>
                <a:tc>
                  <a:txBody>
                    <a:bodyPr/>
                    <a:lstStyle/>
                    <a:p>
                      <a:pPr algn="l" fontAlgn="b"/>
                      <a:r>
                        <a:rPr lang="en-GB" sz="1800" u="none" strike="noStrike" dirty="0">
                          <a:effectLst/>
                          <a:latin typeface="+mn-lt"/>
                        </a:rPr>
                        <a:t>Bankside </a:t>
                      </a:r>
                      <a:r>
                        <a:rPr lang="en-GB" sz="1800" u="none" strike="noStrike" dirty="0" smtClean="0">
                          <a:effectLst/>
                          <a:latin typeface="+mn-lt"/>
                        </a:rPr>
                        <a:t>Browser</a:t>
                      </a:r>
                      <a:endParaRPr lang="en-GB" sz="1800" b="0" i="0" u="none" strike="noStrike" dirty="0">
                        <a:effectLst/>
                        <a:latin typeface="+mn-lt"/>
                      </a:endParaRPr>
                    </a:p>
                  </a:txBody>
                  <a:tcPr marL="7826" marR="7826" marT="7826" marB="0" anchor="b"/>
                </a:tc>
              </a:tr>
            </a:tbl>
          </a:graphicData>
        </a:graphic>
      </p:graphicFrame>
    </p:spTree>
    <p:extLst>
      <p:ext uri="{BB962C8B-B14F-4D97-AF65-F5344CB8AC3E}">
        <p14:creationId xmlns:p14="http://schemas.microsoft.com/office/powerpoint/2010/main" val="3077003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593727"/>
            <a:ext cx="11353800" cy="1325563"/>
          </a:xfrm>
          <a:solidFill>
            <a:schemeClr val="accent1">
              <a:lumMod val="20000"/>
              <a:lumOff val="80000"/>
            </a:schemeClr>
          </a:solidFill>
        </p:spPr>
        <p:txBody>
          <a:bodyPr/>
          <a:lstStyle/>
          <a:p>
            <a:r>
              <a:rPr lang="en-GB" altLang="en-US" dirty="0"/>
              <a:t>Exhibition venues</a:t>
            </a:r>
          </a:p>
        </p:txBody>
      </p:sp>
      <p:sp>
        <p:nvSpPr>
          <p:cNvPr id="12292" name="Text Box 4"/>
          <p:cNvSpPr txBox="1">
            <a:spLocks noChangeArrowheads="1"/>
          </p:cNvSpPr>
          <p:nvPr/>
        </p:nvSpPr>
        <p:spPr bwMode="auto">
          <a:xfrm>
            <a:off x="847295" y="2338756"/>
            <a:ext cx="11358759" cy="830997"/>
          </a:xfrm>
          <a:prstGeom prst="rect">
            <a:avLst/>
          </a:prstGeom>
          <a:solidFill>
            <a:schemeClr val="bg2">
              <a:lumMod val="75000"/>
            </a:schemeClr>
          </a:solidFill>
          <a:ln>
            <a:noFill/>
          </a:ln>
          <a:effectLst/>
          <a:extLst/>
        </p:spPr>
        <p:txBody>
          <a:bodyPr wrap="square">
            <a:spAutoFit/>
          </a:bodyPr>
          <a:lstStyle/>
          <a:p>
            <a:r>
              <a:rPr lang="en-GB" altLang="en-US" sz="2400" dirty="0">
                <a:solidFill>
                  <a:prstClr val="white"/>
                </a:solidFill>
              </a:rPr>
              <a:t>2445 of the 3748 exhibition outputs ‘cleaned-up’ to </a:t>
            </a:r>
            <a:r>
              <a:rPr lang="en-GB" altLang="en-US" sz="2400" dirty="0" smtClean="0">
                <a:solidFill>
                  <a:prstClr val="white"/>
                </a:solidFill>
              </a:rPr>
              <a:t>enable </a:t>
            </a:r>
            <a:r>
              <a:rPr lang="en-GB" altLang="en-US" sz="2400" dirty="0">
                <a:solidFill>
                  <a:prstClr val="white"/>
                </a:solidFill>
              </a:rPr>
              <a:t>sorting by venue</a:t>
            </a:r>
            <a:r>
              <a:rPr lang="en-GB" altLang="en-US" sz="2400" dirty="0">
                <a:solidFill>
                  <a:prstClr val="black"/>
                </a:solidFill>
                <a:latin typeface="Times" panose="02020603050405020304" pitchFamily="18" charset="0"/>
              </a:rPr>
              <a:t> </a:t>
            </a:r>
          </a:p>
          <a:p>
            <a:endParaRPr lang="en-GB" altLang="en-US" sz="2400" dirty="0">
              <a:solidFill>
                <a:prstClr val="black"/>
              </a:solidFill>
              <a:latin typeface="Times" panose="02020603050405020304" pitchFamily="18" charset="0"/>
            </a:endParaRPr>
          </a:p>
        </p:txBody>
      </p:sp>
      <p:sp>
        <p:nvSpPr>
          <p:cNvPr id="12294" name="Text Box 6"/>
          <p:cNvSpPr txBox="1">
            <a:spLocks noChangeArrowheads="1"/>
          </p:cNvSpPr>
          <p:nvPr/>
        </p:nvSpPr>
        <p:spPr bwMode="auto">
          <a:xfrm>
            <a:off x="847295" y="2897166"/>
            <a:ext cx="11358759" cy="830997"/>
          </a:xfrm>
          <a:prstGeom prst="rect">
            <a:avLst/>
          </a:prstGeom>
          <a:solidFill>
            <a:schemeClr val="bg2">
              <a:lumMod val="75000"/>
            </a:schemeClr>
          </a:solidFill>
          <a:ln>
            <a:noFill/>
          </a:ln>
          <a:effectLst/>
          <a:extLst/>
        </p:spPr>
        <p:txBody>
          <a:bodyPr wrap="square">
            <a:spAutoFit/>
          </a:bodyPr>
          <a:lstStyle/>
          <a:p>
            <a:r>
              <a:rPr lang="en-GB" altLang="en-US" sz="2400" dirty="0">
                <a:solidFill>
                  <a:prstClr val="white"/>
                </a:solidFill>
              </a:rPr>
              <a:t>832 different venues identified</a:t>
            </a:r>
          </a:p>
          <a:p>
            <a:endParaRPr lang="en-GB" altLang="en-US" sz="2400" dirty="0">
              <a:solidFill>
                <a:prstClr val="white"/>
              </a:solidFill>
            </a:endParaRPr>
          </a:p>
        </p:txBody>
      </p:sp>
      <p:sp>
        <p:nvSpPr>
          <p:cNvPr id="12295" name="Text Box 7"/>
          <p:cNvSpPr txBox="1">
            <a:spLocks noChangeArrowheads="1"/>
          </p:cNvSpPr>
          <p:nvPr/>
        </p:nvSpPr>
        <p:spPr bwMode="auto">
          <a:xfrm>
            <a:off x="847296" y="3423294"/>
            <a:ext cx="11344704" cy="830997"/>
          </a:xfrm>
          <a:prstGeom prst="rect">
            <a:avLst/>
          </a:prstGeom>
          <a:solidFill>
            <a:schemeClr val="bg2">
              <a:lumMod val="75000"/>
            </a:schemeClr>
          </a:solidFill>
          <a:ln>
            <a:noFill/>
          </a:ln>
          <a:effectLst/>
          <a:extLst/>
        </p:spPr>
        <p:txBody>
          <a:bodyPr wrap="square">
            <a:spAutoFit/>
          </a:bodyPr>
          <a:lstStyle/>
          <a:p>
            <a:r>
              <a:rPr lang="en-GB" altLang="en-US" sz="2400" dirty="0">
                <a:solidFill>
                  <a:prstClr val="white"/>
                </a:solidFill>
              </a:rPr>
              <a:t>764 venues cited in 1 or 2 outputs only</a:t>
            </a:r>
          </a:p>
          <a:p>
            <a:endParaRPr lang="en-GB" altLang="en-US" sz="2400" dirty="0">
              <a:solidFill>
                <a:prstClr val="white"/>
              </a:solidFill>
            </a:endParaRPr>
          </a:p>
        </p:txBody>
      </p:sp>
      <p:sp>
        <p:nvSpPr>
          <p:cNvPr id="12296" name="Text Box 8"/>
          <p:cNvSpPr txBox="1">
            <a:spLocks noChangeArrowheads="1"/>
          </p:cNvSpPr>
          <p:nvPr/>
        </p:nvSpPr>
        <p:spPr bwMode="auto">
          <a:xfrm>
            <a:off x="858982" y="3905930"/>
            <a:ext cx="11358760" cy="904863"/>
          </a:xfrm>
          <a:prstGeom prst="rect">
            <a:avLst/>
          </a:prstGeom>
          <a:solidFill>
            <a:schemeClr val="bg2">
              <a:lumMod val="75000"/>
            </a:schemeClr>
          </a:solidFill>
          <a:ln>
            <a:noFill/>
          </a:ln>
          <a:effectLst/>
          <a:extLst/>
        </p:spPr>
        <p:txBody>
          <a:bodyPr wrap="square">
            <a:spAutoFit/>
          </a:bodyPr>
          <a:lstStyle/>
          <a:p>
            <a:pPr>
              <a:spcBef>
                <a:spcPct val="20000"/>
              </a:spcBef>
            </a:pPr>
            <a:r>
              <a:rPr lang="en-GB" altLang="en-US" sz="2400" dirty="0">
                <a:solidFill>
                  <a:prstClr val="white"/>
                </a:solidFill>
              </a:rPr>
              <a:t>68 venues showed 3 or more separate submissions</a:t>
            </a:r>
          </a:p>
          <a:p>
            <a:pPr>
              <a:spcBef>
                <a:spcPct val="20000"/>
              </a:spcBef>
            </a:pPr>
            <a:endParaRPr lang="en-GB" altLang="en-US" sz="2400" dirty="0">
              <a:solidFill>
                <a:prstClr val="black"/>
              </a:solidFill>
              <a:latin typeface="Times" panose="02020603050405020304" pitchFamily="18" charset="0"/>
            </a:endParaRPr>
          </a:p>
        </p:txBody>
      </p:sp>
      <p:sp>
        <p:nvSpPr>
          <p:cNvPr id="12297" name="Text Box 9"/>
          <p:cNvSpPr txBox="1">
            <a:spLocks noChangeArrowheads="1"/>
          </p:cNvSpPr>
          <p:nvPr/>
        </p:nvSpPr>
        <p:spPr bwMode="auto">
          <a:xfrm>
            <a:off x="854217" y="4419601"/>
            <a:ext cx="11518137" cy="904863"/>
          </a:xfrm>
          <a:prstGeom prst="rect">
            <a:avLst/>
          </a:prstGeom>
          <a:solidFill>
            <a:schemeClr val="bg2">
              <a:lumMod val="75000"/>
            </a:schemeClr>
          </a:solidFill>
          <a:ln>
            <a:noFill/>
          </a:ln>
          <a:effectLst/>
          <a:extLst/>
        </p:spPr>
        <p:txBody>
          <a:bodyPr wrap="square">
            <a:spAutoFit/>
          </a:bodyPr>
          <a:lstStyle/>
          <a:p>
            <a:pPr>
              <a:spcBef>
                <a:spcPct val="20000"/>
              </a:spcBef>
            </a:pPr>
            <a:r>
              <a:rPr lang="en-GB" altLang="en-US" sz="2400" dirty="0">
                <a:solidFill>
                  <a:prstClr val="white"/>
                </a:solidFill>
              </a:rPr>
              <a:t>10 of these 68 venues had shows from only one institution</a:t>
            </a:r>
          </a:p>
          <a:p>
            <a:pPr>
              <a:spcBef>
                <a:spcPct val="20000"/>
              </a:spcBef>
            </a:pPr>
            <a:endParaRPr lang="en-GB" altLang="en-US" sz="2400" dirty="0">
              <a:solidFill>
                <a:prstClr val="black"/>
              </a:solidFill>
              <a:latin typeface="Times" panose="02020603050405020304" pitchFamily="18" charset="0"/>
            </a:endParaRPr>
          </a:p>
        </p:txBody>
      </p:sp>
      <p:sp>
        <p:nvSpPr>
          <p:cNvPr id="12298" name="Text Box 10"/>
          <p:cNvSpPr txBox="1">
            <a:spLocks noChangeArrowheads="1"/>
          </p:cNvSpPr>
          <p:nvPr/>
        </p:nvSpPr>
        <p:spPr bwMode="auto">
          <a:xfrm>
            <a:off x="858982" y="4908551"/>
            <a:ext cx="11513306" cy="830997"/>
          </a:xfrm>
          <a:prstGeom prst="rect">
            <a:avLst/>
          </a:prstGeom>
          <a:solidFill>
            <a:schemeClr val="bg2">
              <a:lumMod val="75000"/>
            </a:schemeClr>
          </a:solidFill>
          <a:ln>
            <a:noFill/>
          </a:ln>
          <a:effectLst/>
          <a:extLst/>
        </p:spPr>
        <p:txBody>
          <a:bodyPr wrap="square">
            <a:spAutoFit/>
          </a:bodyPr>
          <a:lstStyle/>
          <a:p>
            <a:r>
              <a:rPr lang="en-GB" altLang="en-US" sz="2400" dirty="0">
                <a:solidFill>
                  <a:prstClr val="white"/>
                </a:solidFill>
              </a:rPr>
              <a:t>32 of these 68 venues were cited by institutions receiving </a:t>
            </a:r>
            <a:r>
              <a:rPr lang="en-GB" altLang="en-US" sz="2400" dirty="0" smtClean="0">
                <a:solidFill>
                  <a:prstClr val="white"/>
                </a:solidFill>
              </a:rPr>
              <a:t>different </a:t>
            </a:r>
            <a:r>
              <a:rPr lang="en-GB" altLang="en-US" sz="2400" dirty="0">
                <a:solidFill>
                  <a:prstClr val="white"/>
                </a:solidFill>
              </a:rPr>
              <a:t>grades</a:t>
            </a:r>
          </a:p>
          <a:p>
            <a:endParaRPr lang="en-GB" altLang="en-US" sz="2400" dirty="0">
              <a:solidFill>
                <a:prstClr val="white"/>
              </a:solidFill>
            </a:endParaRPr>
          </a:p>
        </p:txBody>
      </p:sp>
      <p:sp>
        <p:nvSpPr>
          <p:cNvPr id="12299" name="Text Box 11"/>
          <p:cNvSpPr txBox="1">
            <a:spLocks noChangeArrowheads="1"/>
          </p:cNvSpPr>
          <p:nvPr/>
        </p:nvSpPr>
        <p:spPr bwMode="auto">
          <a:xfrm>
            <a:off x="854217" y="5422222"/>
            <a:ext cx="11358759" cy="830997"/>
          </a:xfrm>
          <a:prstGeom prst="rect">
            <a:avLst/>
          </a:prstGeom>
          <a:solidFill>
            <a:schemeClr val="bg2">
              <a:lumMod val="75000"/>
            </a:schemeClr>
          </a:solidFill>
          <a:ln>
            <a:noFill/>
          </a:ln>
          <a:effectLst/>
          <a:extLst/>
        </p:spPr>
        <p:txBody>
          <a:bodyPr wrap="square">
            <a:spAutoFit/>
          </a:bodyPr>
          <a:lstStyle/>
          <a:p>
            <a:r>
              <a:rPr lang="en-GB" altLang="en-US" sz="2400" dirty="0">
                <a:solidFill>
                  <a:prstClr val="white"/>
                </a:solidFill>
              </a:rPr>
              <a:t>19 of these 68 venues were cited only by 5 rated institutions</a:t>
            </a:r>
          </a:p>
          <a:p>
            <a:endParaRPr lang="en-GB" altLang="en-US" sz="2400" dirty="0">
              <a:solidFill>
                <a:prstClr val="white"/>
              </a:solidFill>
            </a:endParaRPr>
          </a:p>
        </p:txBody>
      </p:sp>
    </p:spTree>
    <p:extLst>
      <p:ext uri="{BB962C8B-B14F-4D97-AF65-F5344CB8AC3E}">
        <p14:creationId xmlns:p14="http://schemas.microsoft.com/office/powerpoint/2010/main" val="1548454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2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2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22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2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autoUpdateAnimBg="0"/>
      <p:bldP spid="12294" grpId="0" animBg="1" autoUpdateAnimBg="0"/>
      <p:bldP spid="12295" grpId="0" animBg="1" autoUpdateAnimBg="0"/>
      <p:bldP spid="12296" grpId="0" animBg="1" autoUpdateAnimBg="0"/>
      <p:bldP spid="12297" grpId="0" animBg="1" autoUpdateAnimBg="0"/>
      <p:bldP spid="12298" grpId="0" animBg="1" autoUpdateAnimBg="0"/>
      <p:bldP spid="1229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531381"/>
            <a:ext cx="11353800" cy="1325563"/>
          </a:xfrm>
          <a:solidFill>
            <a:schemeClr val="accent1">
              <a:lumMod val="20000"/>
              <a:lumOff val="80000"/>
            </a:schemeClr>
          </a:solidFill>
        </p:spPr>
        <p:txBody>
          <a:bodyPr/>
          <a:lstStyle/>
          <a:p>
            <a:r>
              <a:rPr lang="en-GB" altLang="en-US" dirty="0"/>
              <a:t>London and England, venues by frequency</a:t>
            </a:r>
          </a:p>
        </p:txBody>
      </p:sp>
      <p:graphicFrame>
        <p:nvGraphicFramePr>
          <p:cNvPr id="37898" name="Object 10"/>
          <p:cNvGraphicFramePr>
            <a:graphicFrameLocks noChangeAspect="1"/>
          </p:cNvGraphicFramePr>
          <p:nvPr/>
        </p:nvGraphicFramePr>
        <p:xfrm>
          <a:off x="4603750" y="1938338"/>
          <a:ext cx="5835650" cy="4843462"/>
        </p:xfrm>
        <a:graphic>
          <a:graphicData uri="http://schemas.openxmlformats.org/presentationml/2006/ole">
            <mc:AlternateContent xmlns:mc="http://schemas.openxmlformats.org/markup-compatibility/2006">
              <mc:Choice xmlns:v="urn:schemas-microsoft-com:vml" Requires="v">
                <p:oleObj spid="_x0000_s8227" name="Document" r:id="rId4" imgW="7858760" imgH="6520180" progId="Word.Document.8">
                  <p:embed/>
                </p:oleObj>
              </mc:Choice>
              <mc:Fallback>
                <p:oleObj name="Document" r:id="rId4" imgW="7858760" imgH="65201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0" y="1938338"/>
                        <a:ext cx="5835650" cy="484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99743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5" name="Rectangle 13"/>
          <p:cNvSpPr>
            <a:spLocks noGrp="1" noChangeArrowheads="1"/>
          </p:cNvSpPr>
          <p:nvPr>
            <p:ph type="body" idx="1"/>
          </p:nvPr>
        </p:nvSpPr>
        <p:spPr>
          <a:xfrm>
            <a:off x="838200" y="2060184"/>
            <a:ext cx="11353800" cy="914400"/>
          </a:xfrm>
          <a:solidFill>
            <a:schemeClr val="bg2">
              <a:lumMod val="75000"/>
            </a:schemeClr>
          </a:solidFill>
          <a:ln/>
        </p:spPr>
        <p:txBody>
          <a:bodyPr/>
          <a:lstStyle/>
          <a:p>
            <a:pPr>
              <a:lnSpc>
                <a:spcPct val="50000"/>
              </a:lnSpc>
            </a:pPr>
            <a:endParaRPr lang="en-GB" altLang="en-US" dirty="0"/>
          </a:p>
          <a:p>
            <a:pPr marL="0" indent="0">
              <a:lnSpc>
                <a:spcPct val="50000"/>
              </a:lnSpc>
              <a:buNone/>
            </a:pPr>
            <a:r>
              <a:rPr lang="en-GB" altLang="en-US" dirty="0">
                <a:solidFill>
                  <a:schemeClr val="bg1"/>
                </a:solidFill>
              </a:rPr>
              <a:t>All journal names cleaned to enable sorting</a:t>
            </a:r>
          </a:p>
        </p:txBody>
      </p:sp>
      <p:sp>
        <p:nvSpPr>
          <p:cNvPr id="13314" name="Rectangle 2"/>
          <p:cNvSpPr>
            <a:spLocks noGrp="1" noChangeArrowheads="1"/>
          </p:cNvSpPr>
          <p:nvPr>
            <p:ph type="title"/>
          </p:nvPr>
        </p:nvSpPr>
        <p:spPr>
          <a:xfrm>
            <a:off x="838200" y="365125"/>
            <a:ext cx="11353800" cy="1325563"/>
          </a:xfrm>
          <a:solidFill>
            <a:schemeClr val="accent6">
              <a:lumMod val="20000"/>
              <a:lumOff val="80000"/>
            </a:schemeClr>
          </a:solidFill>
        </p:spPr>
        <p:txBody>
          <a:bodyPr/>
          <a:lstStyle/>
          <a:p>
            <a:r>
              <a:rPr lang="en-GB" altLang="en-US" dirty="0"/>
              <a:t>Journals</a:t>
            </a:r>
          </a:p>
        </p:txBody>
      </p:sp>
      <p:sp>
        <p:nvSpPr>
          <p:cNvPr id="13316" name="Text Box 4"/>
          <p:cNvSpPr txBox="1">
            <a:spLocks noChangeArrowheads="1"/>
          </p:cNvSpPr>
          <p:nvPr/>
        </p:nvSpPr>
        <p:spPr bwMode="auto">
          <a:xfrm>
            <a:off x="838200" y="2931040"/>
            <a:ext cx="11353800" cy="1200329"/>
          </a:xfrm>
          <a:prstGeom prst="rect">
            <a:avLst/>
          </a:prstGeom>
          <a:solidFill>
            <a:schemeClr val="bg2">
              <a:lumMod val="75000"/>
            </a:schemeClr>
          </a:solidFill>
          <a:ln>
            <a:noFill/>
          </a:ln>
          <a:effectLst/>
          <a:extLst/>
        </p:spPr>
        <p:txBody>
          <a:bodyPr wrap="square">
            <a:spAutoFit/>
          </a:bodyPr>
          <a:lstStyle/>
          <a:p>
            <a:pPr eaLnBrk="1" hangingPunct="1">
              <a:spcBef>
                <a:spcPct val="20000"/>
              </a:spcBef>
            </a:pPr>
            <a:r>
              <a:rPr lang="en-GB" altLang="en-US" sz="2400" dirty="0">
                <a:solidFill>
                  <a:schemeClr val="bg1"/>
                </a:solidFill>
              </a:rPr>
              <a:t>820 journal articles appeared in 476 different journals</a:t>
            </a:r>
          </a:p>
          <a:p>
            <a:endParaRPr lang="en-GB" altLang="en-US" sz="2400" dirty="0">
              <a:solidFill>
                <a:schemeClr val="bg1"/>
              </a:solidFill>
            </a:endParaRPr>
          </a:p>
          <a:p>
            <a:endParaRPr lang="en-GB" altLang="en-US" sz="2400" dirty="0">
              <a:latin typeface="Times" panose="02020603050405020304" pitchFamily="18" charset="0"/>
            </a:endParaRPr>
          </a:p>
        </p:txBody>
      </p:sp>
      <p:sp>
        <p:nvSpPr>
          <p:cNvPr id="13317" name="Text Box 5"/>
          <p:cNvSpPr txBox="1">
            <a:spLocks noChangeArrowheads="1"/>
          </p:cNvSpPr>
          <p:nvPr/>
        </p:nvSpPr>
        <p:spPr bwMode="auto">
          <a:xfrm>
            <a:off x="838200" y="3662719"/>
            <a:ext cx="11353800" cy="1274195"/>
          </a:xfrm>
          <a:prstGeom prst="rect">
            <a:avLst/>
          </a:prstGeom>
          <a:solidFill>
            <a:schemeClr val="bg2">
              <a:lumMod val="75000"/>
            </a:schemeClr>
          </a:solidFill>
          <a:ln>
            <a:noFill/>
          </a:ln>
          <a:effectLst/>
          <a:extLst/>
        </p:spPr>
        <p:txBody>
          <a:bodyPr wrap="square">
            <a:spAutoFit/>
          </a:bodyPr>
          <a:lstStyle/>
          <a:p>
            <a:pPr eaLnBrk="1" hangingPunct="1">
              <a:spcBef>
                <a:spcPct val="20000"/>
              </a:spcBef>
            </a:pPr>
            <a:r>
              <a:rPr lang="en-GB" altLang="en-US" sz="2400" dirty="0">
                <a:solidFill>
                  <a:schemeClr val="bg1"/>
                </a:solidFill>
              </a:rPr>
              <a:t>321 journals published only one RAE submitted output</a:t>
            </a:r>
          </a:p>
          <a:p>
            <a:pPr eaLnBrk="1" hangingPunct="1">
              <a:spcBef>
                <a:spcPct val="20000"/>
              </a:spcBef>
            </a:pPr>
            <a:endParaRPr lang="en-GB" altLang="en-US" sz="2400" dirty="0">
              <a:solidFill>
                <a:schemeClr val="bg1"/>
              </a:solidFill>
            </a:endParaRPr>
          </a:p>
          <a:p>
            <a:endParaRPr lang="en-GB" altLang="en-US" sz="2400" dirty="0">
              <a:latin typeface="Times" panose="02020603050405020304" pitchFamily="18" charset="0"/>
            </a:endParaRPr>
          </a:p>
        </p:txBody>
      </p:sp>
      <p:sp>
        <p:nvSpPr>
          <p:cNvPr id="13318" name="Text Box 6"/>
          <p:cNvSpPr txBox="1">
            <a:spLocks noChangeArrowheads="1"/>
          </p:cNvSpPr>
          <p:nvPr/>
        </p:nvSpPr>
        <p:spPr bwMode="auto">
          <a:xfrm>
            <a:off x="838200" y="4324411"/>
            <a:ext cx="11353800" cy="1274195"/>
          </a:xfrm>
          <a:prstGeom prst="rect">
            <a:avLst/>
          </a:prstGeom>
          <a:solidFill>
            <a:schemeClr val="bg2">
              <a:lumMod val="75000"/>
            </a:schemeClr>
          </a:solidFill>
          <a:ln>
            <a:noFill/>
          </a:ln>
          <a:effectLst/>
          <a:extLst/>
        </p:spPr>
        <p:txBody>
          <a:bodyPr wrap="square">
            <a:spAutoFit/>
          </a:bodyPr>
          <a:lstStyle/>
          <a:p>
            <a:pPr eaLnBrk="1" hangingPunct="1">
              <a:spcBef>
                <a:spcPct val="20000"/>
              </a:spcBef>
            </a:pPr>
            <a:r>
              <a:rPr lang="en-GB" altLang="en-US" sz="2400" dirty="0">
                <a:solidFill>
                  <a:schemeClr val="bg1"/>
                </a:solidFill>
              </a:rPr>
              <a:t>76 journals published 3 or more RAE submitted outputs</a:t>
            </a:r>
          </a:p>
          <a:p>
            <a:pPr eaLnBrk="1" hangingPunct="1">
              <a:spcBef>
                <a:spcPct val="20000"/>
              </a:spcBef>
            </a:pPr>
            <a:endParaRPr lang="en-GB" altLang="en-US" sz="2400" dirty="0">
              <a:solidFill>
                <a:schemeClr val="bg1"/>
              </a:solidFill>
            </a:endParaRPr>
          </a:p>
          <a:p>
            <a:endParaRPr lang="en-GB" altLang="en-US" sz="2400" dirty="0">
              <a:latin typeface="Times" panose="02020603050405020304" pitchFamily="18" charset="0"/>
            </a:endParaRPr>
          </a:p>
        </p:txBody>
      </p:sp>
      <p:sp>
        <p:nvSpPr>
          <p:cNvPr id="13319" name="Text Box 7"/>
          <p:cNvSpPr txBox="1">
            <a:spLocks noChangeArrowheads="1"/>
          </p:cNvSpPr>
          <p:nvPr/>
        </p:nvSpPr>
        <p:spPr bwMode="auto">
          <a:xfrm>
            <a:off x="838200" y="4971821"/>
            <a:ext cx="11353800" cy="1274195"/>
          </a:xfrm>
          <a:prstGeom prst="rect">
            <a:avLst/>
          </a:prstGeom>
          <a:solidFill>
            <a:schemeClr val="bg2">
              <a:lumMod val="75000"/>
            </a:schemeClr>
          </a:solidFill>
          <a:ln>
            <a:noFill/>
          </a:ln>
          <a:effectLst/>
          <a:extLst/>
        </p:spPr>
        <p:txBody>
          <a:bodyPr wrap="square">
            <a:spAutoFit/>
          </a:bodyPr>
          <a:lstStyle/>
          <a:p>
            <a:pPr eaLnBrk="1" hangingPunct="1">
              <a:spcBef>
                <a:spcPct val="20000"/>
              </a:spcBef>
            </a:pPr>
            <a:r>
              <a:rPr lang="en-GB" altLang="en-US" sz="2400" dirty="0">
                <a:solidFill>
                  <a:schemeClr val="bg1"/>
                </a:solidFill>
              </a:rPr>
              <a:t>22 of this 76 included outputs from one institution only</a:t>
            </a:r>
          </a:p>
          <a:p>
            <a:pPr eaLnBrk="1" hangingPunct="1">
              <a:spcBef>
                <a:spcPct val="20000"/>
              </a:spcBef>
            </a:pPr>
            <a:endParaRPr lang="en-GB" altLang="en-US" sz="2400" dirty="0">
              <a:solidFill>
                <a:schemeClr val="bg1"/>
              </a:solidFill>
            </a:endParaRPr>
          </a:p>
          <a:p>
            <a:endParaRPr lang="en-GB" altLang="en-US" sz="2400" dirty="0">
              <a:latin typeface="Times" panose="02020603050405020304" pitchFamily="18" charset="0"/>
            </a:endParaRPr>
          </a:p>
        </p:txBody>
      </p:sp>
      <p:sp>
        <p:nvSpPr>
          <p:cNvPr id="13320" name="Text Box 8"/>
          <p:cNvSpPr txBox="1">
            <a:spLocks noChangeArrowheads="1"/>
          </p:cNvSpPr>
          <p:nvPr/>
        </p:nvSpPr>
        <p:spPr bwMode="auto">
          <a:xfrm>
            <a:off x="838200" y="5608927"/>
            <a:ext cx="11353800" cy="830997"/>
          </a:xfrm>
          <a:prstGeom prst="rect">
            <a:avLst/>
          </a:prstGeom>
          <a:solidFill>
            <a:schemeClr val="bg2">
              <a:lumMod val="75000"/>
            </a:schemeClr>
          </a:solidFill>
          <a:ln>
            <a:noFill/>
          </a:ln>
          <a:effectLst/>
          <a:extLst/>
        </p:spPr>
        <p:txBody>
          <a:bodyPr wrap="square">
            <a:spAutoFit/>
          </a:bodyPr>
          <a:lstStyle/>
          <a:p>
            <a:r>
              <a:rPr lang="en-GB" altLang="en-US" sz="2400">
                <a:solidFill>
                  <a:schemeClr val="bg1"/>
                </a:solidFill>
              </a:rPr>
              <a:t>So 54 journals of note?</a:t>
            </a:r>
          </a:p>
          <a:p>
            <a:endParaRPr lang="en-GB" altLang="en-US" sz="2400">
              <a:solidFill>
                <a:schemeClr val="bg1"/>
              </a:solidFill>
            </a:endParaRPr>
          </a:p>
        </p:txBody>
      </p:sp>
      <p:sp>
        <p:nvSpPr>
          <p:cNvPr id="13324" name="Text Box 12"/>
          <p:cNvSpPr txBox="1">
            <a:spLocks noChangeArrowheads="1"/>
          </p:cNvSpPr>
          <p:nvPr/>
        </p:nvSpPr>
        <p:spPr bwMode="auto">
          <a:xfrm>
            <a:off x="1965325" y="182381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panose="02020603050405020304" pitchFamily="18" charset="0"/>
            </a:endParaRPr>
          </a:p>
        </p:txBody>
      </p:sp>
    </p:spTree>
    <p:extLst>
      <p:ext uri="{BB962C8B-B14F-4D97-AF65-F5344CB8AC3E}">
        <p14:creationId xmlns:p14="http://schemas.microsoft.com/office/powerpoint/2010/main" val="2346538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332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3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3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3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3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build="p" autoUpdateAnimBg="0"/>
      <p:bldP spid="13316" grpId="0" animBg="1" autoUpdateAnimBg="0"/>
      <p:bldP spid="13317" grpId="0" animBg="1" autoUpdateAnimBg="0"/>
      <p:bldP spid="13318" grpId="0" animBg="1" autoUpdateAnimBg="0"/>
      <p:bldP spid="13319" grpId="0" animBg="1" autoUpdateAnimBg="0"/>
      <p:bldP spid="13320"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365125"/>
            <a:ext cx="11353800" cy="1325563"/>
          </a:xfrm>
          <a:solidFill>
            <a:schemeClr val="accent6">
              <a:lumMod val="20000"/>
              <a:lumOff val="80000"/>
            </a:schemeClr>
          </a:solidFill>
        </p:spPr>
        <p:txBody>
          <a:bodyPr/>
          <a:lstStyle/>
          <a:p>
            <a:r>
              <a:rPr lang="en-GB" altLang="en-US"/>
              <a:t>Journal data</a:t>
            </a:r>
          </a:p>
        </p:txBody>
      </p:sp>
      <p:graphicFrame>
        <p:nvGraphicFramePr>
          <p:cNvPr id="38915" name="Object 3"/>
          <p:cNvGraphicFramePr>
            <a:graphicFrameLocks noChangeAspect="1"/>
          </p:cNvGraphicFramePr>
          <p:nvPr/>
        </p:nvGraphicFramePr>
        <p:xfrm>
          <a:off x="3505200" y="1905001"/>
          <a:ext cx="7062788" cy="5103813"/>
        </p:xfrm>
        <a:graphic>
          <a:graphicData uri="http://schemas.openxmlformats.org/presentationml/2006/ole">
            <mc:AlternateContent xmlns:mc="http://schemas.openxmlformats.org/markup-compatibility/2006">
              <mc:Choice xmlns:v="urn:schemas-microsoft-com:vml" Requires="v">
                <p:oleObj spid="_x0000_s4137" name="Document" r:id="rId4" imgW="8940800" imgH="6459220" progId="Word.Document.8">
                  <p:embed/>
                </p:oleObj>
              </mc:Choice>
              <mc:Fallback>
                <p:oleObj name="Document" r:id="rId4" imgW="8940800" imgH="645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905001"/>
                        <a:ext cx="7062788" cy="510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7" name="Text Box 5">
            <a:hlinkClick r:id="rId6" action="ppaction://hlinkfile"/>
          </p:cNvPr>
          <p:cNvSpPr txBox="1">
            <a:spLocks noChangeArrowheads="1"/>
          </p:cNvSpPr>
          <p:nvPr/>
        </p:nvSpPr>
        <p:spPr bwMode="auto">
          <a:xfrm>
            <a:off x="2041526" y="6307138"/>
            <a:ext cx="10018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hlinkClick r:id="rId7" action="ppaction://hlinkfile"/>
              </a:rPr>
              <a:t>Excel file</a:t>
            </a:r>
            <a:endParaRPr lang="en-GB" altLang="en-US"/>
          </a:p>
        </p:txBody>
      </p:sp>
    </p:spTree>
    <p:extLst>
      <p:ext uri="{BB962C8B-B14F-4D97-AF65-F5344CB8AC3E}">
        <p14:creationId xmlns:p14="http://schemas.microsoft.com/office/powerpoint/2010/main" val="2571285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smtClean="0"/>
              <a:t>The UK Higher Education Funding Council</a:t>
            </a:r>
          </a:p>
        </p:txBody>
      </p:sp>
      <p:sp>
        <p:nvSpPr>
          <p:cNvPr id="30723" name="Rectangle 3"/>
          <p:cNvSpPr>
            <a:spLocks noGrp="1" noChangeArrowheads="1"/>
          </p:cNvSpPr>
          <p:nvPr>
            <p:ph type="body" idx="1"/>
          </p:nvPr>
        </p:nvSpPr>
        <p:spPr>
          <a:xfrm>
            <a:off x="838200" y="1690688"/>
            <a:ext cx="10156371" cy="4908550"/>
          </a:xfrm>
        </p:spPr>
        <p:txBody>
          <a:bodyPr>
            <a:normAutofit fontScale="92500" lnSpcReduction="20000"/>
          </a:bodyPr>
          <a:lstStyle/>
          <a:p>
            <a:pPr marL="0" indent="0" eaLnBrk="1" hangingPunct="1">
              <a:buNone/>
              <a:defRPr/>
            </a:pPr>
            <a:r>
              <a:rPr lang="en-GB" sz="3000" dirty="0" smtClean="0">
                <a:ea typeface="ＭＳ Ｐゴシック" charset="0"/>
              </a:rPr>
              <a:t>Enhancing excellence in learning and teaching</a:t>
            </a:r>
          </a:p>
          <a:p>
            <a:pPr lvl="1" eaLnBrk="1" hangingPunct="1">
              <a:defRPr/>
            </a:pPr>
            <a:r>
              <a:rPr lang="en-GB" sz="3000" dirty="0" smtClean="0">
                <a:ea typeface="ＭＳ Ｐゴシック" charset="0"/>
              </a:rPr>
              <a:t>To ensure that all higher education students benefit from a high quality learning experience fully meeting their needs and the needs of the economy and society. </a:t>
            </a:r>
          </a:p>
          <a:p>
            <a:pPr marL="0" indent="0" eaLnBrk="1" hangingPunct="1">
              <a:buNone/>
              <a:defRPr/>
            </a:pPr>
            <a:r>
              <a:rPr lang="en-GB" sz="3000" dirty="0" smtClean="0">
                <a:ea typeface="ＭＳ Ｐゴシック" charset="0"/>
              </a:rPr>
              <a:t>Enhancing excellence in research</a:t>
            </a:r>
          </a:p>
          <a:p>
            <a:pPr lvl="1" eaLnBrk="1" hangingPunct="1">
              <a:defRPr/>
            </a:pPr>
            <a:r>
              <a:rPr lang="en-GB" sz="3000" dirty="0" smtClean="0">
                <a:ea typeface="ＭＳ Ｐゴシック" charset="0"/>
              </a:rPr>
              <a:t>To develop and sustain a dynamic and internationally competitive research sector that makes a major contribution to economic prosperity and national wellbeing and to the expansion and dissemination of knowledge. </a:t>
            </a:r>
          </a:p>
          <a:p>
            <a:pPr marL="0" indent="0" eaLnBrk="1" hangingPunct="1">
              <a:buNone/>
              <a:defRPr/>
            </a:pPr>
            <a:r>
              <a:rPr lang="en-GB" sz="3000" dirty="0" smtClean="0">
                <a:ea typeface="ＭＳ Ｐゴシック" charset="0"/>
              </a:rPr>
              <a:t>Enhancing the contribution of HE to the economy and society</a:t>
            </a:r>
            <a:r>
              <a:rPr lang="en-GB" sz="3000" b="1" dirty="0" smtClean="0">
                <a:ea typeface="ＭＳ Ｐゴシック" charset="0"/>
              </a:rPr>
              <a:t> </a:t>
            </a:r>
          </a:p>
          <a:p>
            <a:pPr lvl="1" eaLnBrk="1" hangingPunct="1">
              <a:defRPr/>
            </a:pPr>
            <a:r>
              <a:rPr lang="en-GB" sz="3000" dirty="0" smtClean="0">
                <a:ea typeface="ＭＳ Ｐゴシック" charset="0"/>
              </a:rPr>
              <a:t>To increase the impact of the higher education knowledge base to enhance economic development and the strength and vitality of society. </a:t>
            </a:r>
            <a:r>
              <a:rPr lang="en-GB" sz="1300" dirty="0" smtClean="0">
                <a:ea typeface="ＭＳ Ｐゴシック" charset="0"/>
                <a:hlinkClick r:id="rId3"/>
              </a:rPr>
              <a:t>http</a:t>
            </a:r>
            <a:r>
              <a:rPr lang="en-GB" sz="1300" dirty="0">
                <a:ea typeface="ＭＳ Ｐゴシック" charset="0"/>
                <a:hlinkClick r:id="rId3"/>
              </a:rPr>
              <a:t>://www.hefce.ac.uk/about/</a:t>
            </a:r>
            <a:endParaRPr lang="en-GB" sz="1300" dirty="0">
              <a:ea typeface="ＭＳ Ｐゴシック" charset="0"/>
            </a:endParaRPr>
          </a:p>
          <a:p>
            <a:pPr marL="190500" lvl="1" indent="0">
              <a:buNone/>
              <a:defRPr/>
            </a:pPr>
            <a:endParaRPr lang="en-GB" dirty="0">
              <a:ea typeface="ＭＳ Ｐゴシック" charset="0"/>
            </a:endParaRPr>
          </a:p>
        </p:txBody>
      </p:sp>
    </p:spTree>
    <p:extLst>
      <p:ext uri="{BB962C8B-B14F-4D97-AF65-F5344CB8AC3E}">
        <p14:creationId xmlns:p14="http://schemas.microsoft.com/office/powerpoint/2010/main" val="82281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199" y="365125"/>
            <a:ext cx="11636829" cy="1325563"/>
          </a:xfrm>
          <a:solidFill>
            <a:schemeClr val="accent6">
              <a:lumMod val="20000"/>
              <a:lumOff val="80000"/>
            </a:schemeClr>
          </a:solidFill>
        </p:spPr>
        <p:txBody>
          <a:bodyPr/>
          <a:lstStyle/>
          <a:p>
            <a:r>
              <a:rPr lang="en-GB" altLang="en-US" dirty="0"/>
              <a:t>Journals, by frequency </a:t>
            </a:r>
          </a:p>
        </p:txBody>
      </p:sp>
      <p:graphicFrame>
        <p:nvGraphicFramePr>
          <p:cNvPr id="35846" name="Object 6"/>
          <p:cNvGraphicFramePr>
            <a:graphicFrameLocks noChangeAspect="1"/>
          </p:cNvGraphicFramePr>
          <p:nvPr/>
        </p:nvGraphicFramePr>
        <p:xfrm>
          <a:off x="3983038" y="1900238"/>
          <a:ext cx="6456362" cy="4957762"/>
        </p:xfrm>
        <a:graphic>
          <a:graphicData uri="http://schemas.openxmlformats.org/presentationml/2006/ole">
            <mc:AlternateContent xmlns:mc="http://schemas.openxmlformats.org/markup-compatibility/2006">
              <mc:Choice xmlns:v="urn:schemas-microsoft-com:vml" Requires="v">
                <p:oleObj spid="_x0000_s5162" name="Document" r:id="rId4" imgW="8491220" imgH="6520180" progId="Word.Document.8">
                  <p:embed/>
                </p:oleObj>
              </mc:Choice>
              <mc:Fallback>
                <p:oleObj name="Document" r:id="rId4" imgW="8491220" imgH="65201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3038" y="1900238"/>
                        <a:ext cx="6456362" cy="4957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76794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14400" y="609600"/>
            <a:ext cx="11277600" cy="1143000"/>
          </a:xfrm>
          <a:solidFill>
            <a:schemeClr val="accent1">
              <a:lumMod val="20000"/>
              <a:lumOff val="80000"/>
            </a:schemeClr>
          </a:solidFill>
        </p:spPr>
        <p:txBody>
          <a:bodyPr/>
          <a:lstStyle/>
          <a:p>
            <a:r>
              <a:rPr lang="en-GB" altLang="en-US" dirty="0" smtClean="0"/>
              <a:t>RAE 2001 </a:t>
            </a:r>
            <a:r>
              <a:rPr lang="en-GB" altLang="en-US" dirty="0"/>
              <a:t>output </a:t>
            </a:r>
            <a:r>
              <a:rPr lang="en-GB" altLang="en-US" dirty="0" smtClean="0"/>
              <a:t>types for different </a:t>
            </a:r>
            <a:r>
              <a:rPr lang="en-GB" altLang="en-US" dirty="0" err="1" smtClean="0"/>
              <a:t>UoAs</a:t>
            </a:r>
            <a:r>
              <a:rPr lang="en-GB" altLang="en-US" dirty="0" smtClean="0"/>
              <a:t>:</a:t>
            </a:r>
            <a:endParaRPr lang="en-US" altLang="en-US" dirty="0"/>
          </a:p>
        </p:txBody>
      </p:sp>
      <p:graphicFrame>
        <p:nvGraphicFramePr>
          <p:cNvPr id="64680" name="Group 168"/>
          <p:cNvGraphicFramePr>
            <a:graphicFrameLocks noGrp="1"/>
          </p:cNvGraphicFramePr>
          <p:nvPr>
            <p:ph idx="1"/>
            <p:extLst>
              <p:ext uri="{D42A27DB-BD31-4B8C-83A1-F6EECF244321}">
                <p14:modId xmlns:p14="http://schemas.microsoft.com/office/powerpoint/2010/main" val="935092971"/>
              </p:ext>
            </p:extLst>
          </p:nvPr>
        </p:nvGraphicFramePr>
        <p:xfrm>
          <a:off x="935180" y="1773238"/>
          <a:ext cx="8624888" cy="4883150"/>
        </p:xfrm>
        <a:graphic>
          <a:graphicData uri="http://schemas.openxmlformats.org/drawingml/2006/table">
            <a:tbl>
              <a:tblPr/>
              <a:tblGrid>
                <a:gridCol w="2554975"/>
                <a:gridCol w="1277488"/>
                <a:gridCol w="799352"/>
                <a:gridCol w="1279334"/>
                <a:gridCol w="638744"/>
                <a:gridCol w="1356869"/>
                <a:gridCol w="718126"/>
              </a:tblGrid>
              <a:tr h="280988">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UoA64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UoA30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UoA33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r>
              <a:tr h="282575">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dirty="0" smtClean="0">
                          <a:ln>
                            <a:noFill/>
                          </a:ln>
                          <a:solidFill>
                            <a:schemeClr val="tx1"/>
                          </a:solidFill>
                          <a:effectLst/>
                          <a:latin typeface="Arial" panose="020B0604020202020204" pitchFamily="34" charset="0"/>
                        </a:rPr>
                        <a:t>Publication type</a:t>
                      </a: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outputs</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1" u="none" strike="noStrike" cap="none" normalizeH="0" baseline="0" smtClean="0">
                          <a:ln>
                            <a:noFill/>
                          </a:ln>
                          <a:solidFill>
                            <a:schemeClr val="tx1"/>
                          </a:solidFill>
                          <a:effectLst/>
                          <a:latin typeface="Arial" panose="020B0604020202020204" pitchFamily="34" charset="0"/>
                        </a:rPr>
                        <a:t>%</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outputs</a:t>
                      </a: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1" u="none" strike="noStrike" cap="none" normalizeH="0" baseline="0" smtClean="0">
                          <a:ln>
                            <a:noFill/>
                          </a:ln>
                          <a:solidFill>
                            <a:schemeClr val="tx1"/>
                          </a:solidFill>
                          <a:effectLst/>
                          <a:latin typeface="Arial" panose="020B0604020202020204" pitchFamily="34" charset="0"/>
                        </a:rPr>
                        <a:t>%</a:t>
                      </a:r>
                      <a:endParaRPr kumimoji="0" lang="en-US" altLang="en-US" sz="1400" b="1"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outputs</a:t>
                      </a: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a:t>
                      </a: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0988">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O: exhibition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3748</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40.6</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0</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6</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0.2</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2575">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P: artefact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862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9.3</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0</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20</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0.8</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0988">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N: design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971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10.5</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0</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51</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2.0</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2575">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L: performance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144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1.6</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0</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1</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0988">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M: 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36</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0.4</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0</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0</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2575">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F: patent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41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dirty="0" smtClean="0">
                          <a:ln>
                            <a:noFill/>
                          </a:ln>
                          <a:solidFill>
                            <a:schemeClr val="tx1"/>
                          </a:solidFill>
                          <a:effectLst/>
                          <a:latin typeface="Arial" panose="020B0604020202020204" pitchFamily="34" charset="0"/>
                        </a:rPr>
                        <a:t>0.4</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13</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0.3</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5</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0.2</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0988">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rgbClr val="E1181F"/>
                          </a:solidFill>
                          <a:effectLst/>
                          <a:latin typeface="Arial" panose="020B0604020202020204" pitchFamily="34" charset="0"/>
                        </a:rPr>
                        <a:t>5802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1" u="none" strike="noStrike" cap="none" normalizeH="0" baseline="0" dirty="0" smtClean="0">
                          <a:ln>
                            <a:noFill/>
                          </a:ln>
                          <a:solidFill>
                            <a:srgbClr val="0000FF"/>
                          </a:solidFill>
                          <a:effectLst/>
                          <a:latin typeface="Arial" panose="020B0604020202020204" pitchFamily="34" charset="0"/>
                        </a:rPr>
                        <a:t>62.8</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dirty="0" smtClean="0">
                          <a:ln>
                            <a:noFill/>
                          </a:ln>
                          <a:solidFill>
                            <a:srgbClr val="E1181F"/>
                          </a:solidFill>
                          <a:effectLst/>
                          <a:latin typeface="Arial" panose="020B0604020202020204" pitchFamily="34" charset="0"/>
                        </a:rPr>
                        <a:t>13</a:t>
                      </a:r>
                      <a:endParaRPr kumimoji="0" lang="en-US" altLang="en-US" sz="1400" b="1" i="0" u="none" strike="noStrike" cap="none" normalizeH="0" baseline="0" dirty="0" smtClean="0">
                        <a:ln>
                          <a:noFill/>
                        </a:ln>
                        <a:solidFill>
                          <a:srgbClr val="E1181F"/>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1" u="none" strike="noStrike" cap="none" normalizeH="0" baseline="0" smtClean="0">
                          <a:ln>
                            <a:noFill/>
                          </a:ln>
                          <a:solidFill>
                            <a:srgbClr val="0000FF"/>
                          </a:solidFill>
                          <a:effectLst/>
                          <a:latin typeface="Arial" panose="020B0604020202020204" pitchFamily="34" charset="0"/>
                        </a:rPr>
                        <a:t>0.3</a:t>
                      </a:r>
                      <a:endParaRPr kumimoji="0" lang="en-US" altLang="en-US" sz="1400" b="1" i="1" u="none" strike="noStrike" cap="none" normalizeH="0" baseline="0" smtClean="0">
                        <a:ln>
                          <a:noFill/>
                        </a:ln>
                        <a:solidFill>
                          <a:srgbClr val="0000FF"/>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rgbClr val="E1181F"/>
                          </a:solidFill>
                          <a:effectLst/>
                          <a:latin typeface="Arial" panose="020B0604020202020204" pitchFamily="34" charset="0"/>
                        </a:rPr>
                        <a:t>77</a:t>
                      </a:r>
                      <a:endParaRPr kumimoji="0" lang="en-US" altLang="en-US" sz="1400" b="1" i="0" u="none" strike="noStrike" cap="none" normalizeH="0" baseline="0" smtClean="0">
                        <a:ln>
                          <a:noFill/>
                        </a:ln>
                        <a:solidFill>
                          <a:srgbClr val="E1181F"/>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1" u="none" strike="noStrike" cap="none" normalizeH="0" baseline="0" smtClean="0">
                          <a:ln>
                            <a:noFill/>
                          </a:ln>
                          <a:solidFill>
                            <a:srgbClr val="0000FF"/>
                          </a:solidFill>
                          <a:effectLst/>
                          <a:latin typeface="Arial" panose="020B0604020202020204" pitchFamily="34" charset="0"/>
                        </a:rPr>
                        <a:t>3.0</a:t>
                      </a:r>
                      <a:endParaRPr kumimoji="0" lang="en-US" altLang="en-US" sz="1400" b="1" i="1" u="none" strike="noStrike" cap="none" normalizeH="0" baseline="0" smtClean="0">
                        <a:ln>
                          <a:noFill/>
                        </a:ln>
                        <a:solidFill>
                          <a:srgbClr val="0000FF"/>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2575">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A: authored book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459</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5.0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26</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0.6</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228</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8.9</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0988">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B: edited book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151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1.6</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3</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dirty="0" smtClean="0">
                          <a:ln>
                            <a:noFill/>
                          </a:ln>
                          <a:solidFill>
                            <a:schemeClr val="tx1"/>
                          </a:solidFill>
                          <a:effectLst/>
                          <a:latin typeface="Arial" panose="020B0604020202020204" pitchFamily="34" charset="0"/>
                        </a:rPr>
                        <a:t>0.1</a:t>
                      </a:r>
                      <a:endParaRPr kumimoji="0" lang="en-US" altLang="en-US" sz="1400" b="0" i="1" u="none" strike="noStrike" cap="none" normalizeH="0" baseline="0" dirty="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43</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1.7</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2575">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C: chapter in book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565</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6.1</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44</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1.0</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279</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10.9</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0988">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D: journal article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820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8.9</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4039</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92.8</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1532</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59.8</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0988">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E: conference paper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600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6.5</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207</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smtClean="0">
                          <a:ln>
                            <a:noFill/>
                          </a:ln>
                          <a:solidFill>
                            <a:schemeClr val="tx1"/>
                          </a:solidFill>
                          <a:effectLst/>
                          <a:latin typeface="Arial" panose="020B0604020202020204" pitchFamily="34" charset="0"/>
                        </a:rPr>
                        <a:t>4.8</a:t>
                      </a:r>
                      <a:endParaRPr kumimoji="0" lang="en-US" altLang="en-US" sz="1400" b="0"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rPr>
                        <a:t>320</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0" i="1" u="none" strike="noStrike" cap="none" normalizeH="0" baseline="0" dirty="0" smtClean="0">
                          <a:ln>
                            <a:noFill/>
                          </a:ln>
                          <a:solidFill>
                            <a:schemeClr val="tx1"/>
                          </a:solidFill>
                          <a:effectLst/>
                          <a:latin typeface="Arial" panose="020B0604020202020204" pitchFamily="34" charset="0"/>
                        </a:rPr>
                        <a:t>12.0</a:t>
                      </a:r>
                      <a:endParaRPr kumimoji="0" lang="en-US" altLang="en-US" sz="1400" b="0" i="1" u="none" strike="noStrike" cap="none" normalizeH="0" baseline="0" dirty="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2575">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rgbClr val="E1181F"/>
                          </a:solidFill>
                          <a:effectLst/>
                          <a:latin typeface="Arial" panose="020B0604020202020204" pitchFamily="34" charset="0"/>
                        </a:rPr>
                        <a:t>2595</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1" u="none" strike="noStrike" cap="none" normalizeH="0" baseline="0" smtClean="0">
                          <a:ln>
                            <a:noFill/>
                          </a:ln>
                          <a:solidFill>
                            <a:srgbClr val="0000FF"/>
                          </a:solidFill>
                          <a:effectLst/>
                          <a:latin typeface="Arial" panose="020B0604020202020204" pitchFamily="34" charset="0"/>
                        </a:rPr>
                        <a:t>22.1</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rgbClr val="E1181F"/>
                          </a:solidFill>
                          <a:effectLst/>
                          <a:latin typeface="Arial" panose="020B0604020202020204" pitchFamily="34" charset="0"/>
                        </a:rPr>
                        <a:t>4319</a:t>
                      </a:r>
                      <a:endParaRPr kumimoji="0" lang="en-US" altLang="en-US" sz="1400" b="1" i="0" u="none" strike="noStrike" cap="none" normalizeH="0" baseline="0" smtClean="0">
                        <a:ln>
                          <a:noFill/>
                        </a:ln>
                        <a:solidFill>
                          <a:srgbClr val="E1181F"/>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1" u="none" strike="noStrike" cap="none" normalizeH="0" baseline="0" smtClean="0">
                          <a:ln>
                            <a:noFill/>
                          </a:ln>
                          <a:solidFill>
                            <a:srgbClr val="0000FF"/>
                          </a:solidFill>
                          <a:effectLst/>
                          <a:latin typeface="Arial" panose="020B0604020202020204" pitchFamily="34" charset="0"/>
                        </a:rPr>
                        <a:t>99.2</a:t>
                      </a:r>
                      <a:endParaRPr kumimoji="0" lang="en-US" altLang="en-US" sz="1400" b="1" i="1" u="none" strike="noStrike" cap="none" normalizeH="0" baseline="0" smtClean="0">
                        <a:ln>
                          <a:noFill/>
                        </a:ln>
                        <a:solidFill>
                          <a:srgbClr val="0000FF"/>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rgbClr val="E1181F"/>
                          </a:solidFill>
                          <a:effectLst/>
                          <a:latin typeface="Arial" panose="020B0604020202020204" pitchFamily="34" charset="0"/>
                        </a:rPr>
                        <a:t>2402</a:t>
                      </a:r>
                      <a:endParaRPr kumimoji="0" lang="en-US" altLang="en-US" sz="1400" b="1" i="0" u="none" strike="noStrike" cap="none" normalizeH="0" baseline="0" smtClean="0">
                        <a:ln>
                          <a:noFill/>
                        </a:ln>
                        <a:solidFill>
                          <a:srgbClr val="E1181F"/>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1" u="none" strike="noStrike" cap="none" normalizeH="0" baseline="0" dirty="0" smtClean="0">
                          <a:ln>
                            <a:noFill/>
                          </a:ln>
                          <a:solidFill>
                            <a:srgbClr val="0000FF"/>
                          </a:solidFill>
                          <a:effectLst/>
                          <a:latin typeface="Arial" panose="020B0604020202020204" pitchFamily="34" charset="0"/>
                        </a:rPr>
                        <a:t>93.7</a:t>
                      </a:r>
                      <a:endParaRPr kumimoji="0" lang="en-US" altLang="en-US" sz="1400" b="1" i="1" u="none" strike="noStrike" cap="none" normalizeH="0" baseline="0" dirty="0" smtClean="0">
                        <a:ln>
                          <a:noFill/>
                        </a:ln>
                        <a:solidFill>
                          <a:srgbClr val="0000FF"/>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11150">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Total no. of outputs</a:t>
                      </a: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9242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altLang="en-US" sz="1400" b="1"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4353</a:t>
                      </a: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altLang="en-US" sz="1400" b="1" i="1" u="none" strike="noStrike" cap="none" normalizeH="0" baseline="0" smtClean="0">
                        <a:ln>
                          <a:noFill/>
                        </a:ln>
                        <a:solidFill>
                          <a:schemeClr val="tx1"/>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GB" altLang="en-US" sz="1400" b="1" i="0" u="none" strike="noStrike" cap="none" normalizeH="0" baseline="0" smtClean="0">
                          <a:ln>
                            <a:noFill/>
                          </a:ln>
                          <a:solidFill>
                            <a:schemeClr val="tx1"/>
                          </a:solidFill>
                          <a:effectLst/>
                          <a:latin typeface="Arial" panose="020B0604020202020204" pitchFamily="34" charset="0"/>
                        </a:rPr>
                        <a:t>2563</a:t>
                      </a: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100000"/>
                        <a:defRPr sz="2400">
                          <a:solidFill>
                            <a:schemeClr val="tx1"/>
                          </a:solidFill>
                          <a:latin typeface="Arial" panose="020B0604020202020204" pitchFamily="34" charset="0"/>
                        </a:defRPr>
                      </a:lvl1pPr>
                      <a:lvl2pPr marL="190500">
                        <a:spcBef>
                          <a:spcPct val="20000"/>
                        </a:spcBef>
                        <a:buSzPct val="100000"/>
                        <a:defRPr sz="2000">
                          <a:solidFill>
                            <a:schemeClr val="tx1"/>
                          </a:solidFill>
                          <a:latin typeface="Arial" panose="020B0604020202020204" pitchFamily="34" charset="0"/>
                        </a:defRPr>
                      </a:lvl2pPr>
                      <a:lvl3pPr marL="381000">
                        <a:spcBef>
                          <a:spcPct val="20000"/>
                        </a:spcBef>
                        <a:buSzPct val="100000"/>
                        <a:defRPr sz="2000">
                          <a:solidFill>
                            <a:schemeClr val="tx1"/>
                          </a:solidFill>
                          <a:latin typeface="Arial" panose="020B0604020202020204" pitchFamily="34" charset="0"/>
                        </a:defRPr>
                      </a:lvl3pPr>
                      <a:lvl4pPr marL="720725">
                        <a:spcBef>
                          <a:spcPct val="20000"/>
                        </a:spcBef>
                        <a:buSzPct val="100000"/>
                        <a:defRPr>
                          <a:solidFill>
                            <a:schemeClr val="tx1"/>
                          </a:solidFill>
                          <a:latin typeface="Arial" panose="020B0604020202020204" pitchFamily="34" charset="0"/>
                        </a:defRPr>
                      </a:lvl4pPr>
                      <a:lvl5pPr marL="1052513">
                        <a:spcBef>
                          <a:spcPct val="20000"/>
                        </a:spcBef>
                        <a:buSzPct val="100000"/>
                        <a:defRPr>
                          <a:solidFill>
                            <a:schemeClr val="tx1"/>
                          </a:solidFill>
                          <a:latin typeface="Arial" panose="020B0604020202020204" pitchFamily="34" charset="0"/>
                        </a:defRPr>
                      </a:lvl5pPr>
                      <a:lvl6pPr marL="1509713" eaLnBrk="0" fontAlgn="base" hangingPunct="0">
                        <a:spcBef>
                          <a:spcPct val="20000"/>
                        </a:spcBef>
                        <a:spcAft>
                          <a:spcPct val="0"/>
                        </a:spcAft>
                        <a:buSzPct val="100000"/>
                        <a:defRPr>
                          <a:solidFill>
                            <a:schemeClr val="tx1"/>
                          </a:solidFill>
                          <a:latin typeface="Arial" panose="020B0604020202020204" pitchFamily="34" charset="0"/>
                        </a:defRPr>
                      </a:lvl6pPr>
                      <a:lvl7pPr marL="1966913" eaLnBrk="0" fontAlgn="base" hangingPunct="0">
                        <a:spcBef>
                          <a:spcPct val="20000"/>
                        </a:spcBef>
                        <a:spcAft>
                          <a:spcPct val="0"/>
                        </a:spcAft>
                        <a:buSzPct val="100000"/>
                        <a:defRPr>
                          <a:solidFill>
                            <a:schemeClr val="tx1"/>
                          </a:solidFill>
                          <a:latin typeface="Arial" panose="020B0604020202020204" pitchFamily="34" charset="0"/>
                        </a:defRPr>
                      </a:lvl7pPr>
                      <a:lvl8pPr marL="2424113" eaLnBrk="0" fontAlgn="base" hangingPunct="0">
                        <a:spcBef>
                          <a:spcPct val="20000"/>
                        </a:spcBef>
                        <a:spcAft>
                          <a:spcPct val="0"/>
                        </a:spcAft>
                        <a:buSzPct val="100000"/>
                        <a:defRPr>
                          <a:solidFill>
                            <a:schemeClr val="tx1"/>
                          </a:solidFill>
                          <a:latin typeface="Arial" panose="020B0604020202020204" pitchFamily="34" charset="0"/>
                        </a:defRPr>
                      </a:lvl8pPr>
                      <a:lvl9pPr marL="2881313"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altLang="en-US" sz="1400" b="1" i="1" u="none" strike="noStrike" cap="none" normalizeH="0" baseline="0" dirty="0" smtClean="0">
                        <a:ln>
                          <a:noFill/>
                        </a:ln>
                        <a:solidFill>
                          <a:srgbClr val="0000FF"/>
                        </a:solidFill>
                        <a:effectLst/>
                        <a:latin typeface="Arial" panose="020B060402020202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64667" name="Text Box 155"/>
          <p:cNvSpPr txBox="1">
            <a:spLocks noChangeArrowheads="1"/>
          </p:cNvSpPr>
          <p:nvPr/>
        </p:nvSpPr>
        <p:spPr bwMode="auto">
          <a:xfrm>
            <a:off x="3969325" y="1452710"/>
            <a:ext cx="55907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altLang="en-US" sz="1600" dirty="0" smtClean="0">
                <a:latin typeface="Arial" panose="020B0604020202020204" pitchFamily="34" charset="0"/>
              </a:rPr>
              <a:t>      Art </a:t>
            </a:r>
            <a:r>
              <a:rPr lang="en-GB" altLang="en-US" sz="1600" dirty="0">
                <a:latin typeface="Arial" panose="020B0604020202020204" pitchFamily="34" charset="0"/>
              </a:rPr>
              <a:t>&amp; Design          </a:t>
            </a:r>
            <a:r>
              <a:rPr lang="en-GB" altLang="en-US" sz="1600" dirty="0" smtClean="0">
                <a:latin typeface="Arial" panose="020B0604020202020204" pitchFamily="34" charset="0"/>
              </a:rPr>
              <a:t>    </a:t>
            </a:r>
            <a:r>
              <a:rPr lang="en-GB" altLang="en-US" sz="1600" dirty="0">
                <a:latin typeface="Arial" panose="020B0604020202020204" pitchFamily="34" charset="0"/>
              </a:rPr>
              <a:t>Engineering </a:t>
            </a:r>
            <a:r>
              <a:rPr lang="en-GB" altLang="en-US" sz="1600" dirty="0" smtClean="0">
                <a:latin typeface="Arial" panose="020B0604020202020204" pitchFamily="34" charset="0"/>
              </a:rPr>
              <a:t>       Built </a:t>
            </a:r>
            <a:r>
              <a:rPr lang="en-GB" altLang="en-US" sz="1600" dirty="0">
                <a:latin typeface="Arial" panose="020B0604020202020204" pitchFamily="34" charset="0"/>
              </a:rPr>
              <a:t>Environment</a:t>
            </a:r>
          </a:p>
        </p:txBody>
      </p:sp>
    </p:spTree>
    <p:extLst>
      <p:ext uri="{BB962C8B-B14F-4D97-AF65-F5344CB8AC3E}">
        <p14:creationId xmlns:p14="http://schemas.microsoft.com/office/powerpoint/2010/main" val="3330455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chemeClr val="accent5"/>
          </a:solidFill>
        </p:spPr>
        <p:txBody>
          <a:bodyPr/>
          <a:lstStyle/>
          <a:p>
            <a:r>
              <a:rPr lang="en-GB" altLang="en-US" sz="4400" b="0" dirty="0" smtClean="0">
                <a:latin typeface="Calibri Light" panose="020F0302020204030204" pitchFamily="34" charset="0"/>
              </a:rPr>
              <a:t>Implications of RAE 2001 data analysis  </a:t>
            </a:r>
            <a:endParaRPr lang="en-GB" altLang="en-US" sz="4400" b="0" dirty="0">
              <a:latin typeface="Calibri Light" panose="020F0302020204030204" pitchFamily="34" charset="0"/>
            </a:endParaRPr>
          </a:p>
        </p:txBody>
      </p:sp>
      <p:sp>
        <p:nvSpPr>
          <p:cNvPr id="14342" name="Text Box 6"/>
          <p:cNvSpPr txBox="1">
            <a:spLocks noChangeArrowheads="1"/>
          </p:cNvSpPr>
          <p:nvPr/>
        </p:nvSpPr>
        <p:spPr bwMode="auto">
          <a:xfrm>
            <a:off x="914400" y="2242686"/>
            <a:ext cx="11430000" cy="1606594"/>
          </a:xfrm>
          <a:prstGeom prst="rect">
            <a:avLst/>
          </a:prstGeom>
          <a:solidFill>
            <a:schemeClr val="bg2">
              <a:lumMod val="60000"/>
              <a:lumOff val="40000"/>
            </a:schemeClr>
          </a:solidFill>
          <a:ln>
            <a:noFill/>
          </a:ln>
          <a:effectLst/>
          <a:extLst/>
        </p:spPr>
        <p:txBody>
          <a:bodyPr wrap="square">
            <a:spAutoFit/>
          </a:bodyPr>
          <a:lstStyle/>
          <a:p>
            <a:pPr fontAlgn="base">
              <a:lnSpc>
                <a:spcPct val="90000"/>
              </a:lnSpc>
              <a:spcBef>
                <a:spcPct val="20000"/>
              </a:spcBef>
              <a:spcAft>
                <a:spcPct val="0"/>
              </a:spcAft>
            </a:pPr>
            <a:r>
              <a:rPr lang="en-GB" altLang="en-US" sz="2400" dirty="0">
                <a:solidFill>
                  <a:srgbClr val="FFFFFF"/>
                </a:solidFill>
              </a:rPr>
              <a:t>Dissemination outlets of ‘known standing’:</a:t>
            </a:r>
          </a:p>
          <a:p>
            <a:pPr fontAlgn="base">
              <a:lnSpc>
                <a:spcPct val="90000"/>
              </a:lnSpc>
              <a:spcBef>
                <a:spcPct val="20000"/>
              </a:spcBef>
              <a:spcAft>
                <a:spcPct val="0"/>
              </a:spcAft>
            </a:pPr>
            <a:r>
              <a:rPr lang="en-GB" altLang="en-US" sz="2400" dirty="0">
                <a:solidFill>
                  <a:srgbClr val="FFFFFF"/>
                </a:solidFill>
              </a:rPr>
              <a:t>	58 venues for exhibitions</a:t>
            </a:r>
          </a:p>
          <a:p>
            <a:pPr fontAlgn="base">
              <a:lnSpc>
                <a:spcPct val="90000"/>
              </a:lnSpc>
              <a:spcBef>
                <a:spcPct val="20000"/>
              </a:spcBef>
              <a:spcAft>
                <a:spcPct val="0"/>
              </a:spcAft>
            </a:pPr>
            <a:r>
              <a:rPr lang="en-GB" altLang="en-US" sz="2400" dirty="0">
                <a:solidFill>
                  <a:srgbClr val="FFFFFF"/>
                </a:solidFill>
              </a:rPr>
              <a:t>	54 journals for articles</a:t>
            </a:r>
          </a:p>
          <a:p>
            <a:pPr eaLnBrk="0" fontAlgn="base" hangingPunct="0">
              <a:spcBef>
                <a:spcPct val="0"/>
              </a:spcBef>
              <a:spcAft>
                <a:spcPct val="0"/>
              </a:spcAft>
            </a:pPr>
            <a:endParaRPr lang="en-GB" altLang="en-US" sz="2400" dirty="0">
              <a:solidFill>
                <a:srgbClr val="000000"/>
              </a:solidFill>
              <a:latin typeface="Times" panose="02020603050405020304" pitchFamily="18" charset="0"/>
            </a:endParaRPr>
          </a:p>
        </p:txBody>
      </p:sp>
      <p:sp>
        <p:nvSpPr>
          <p:cNvPr id="14343" name="Text Box 7"/>
          <p:cNvSpPr txBox="1">
            <a:spLocks noChangeArrowheads="1"/>
          </p:cNvSpPr>
          <p:nvPr/>
        </p:nvSpPr>
        <p:spPr bwMode="auto">
          <a:xfrm>
            <a:off x="914400" y="3479168"/>
            <a:ext cx="11430000" cy="830997"/>
          </a:xfrm>
          <a:prstGeom prst="rect">
            <a:avLst/>
          </a:prstGeom>
          <a:solidFill>
            <a:schemeClr val="bg2">
              <a:lumMod val="60000"/>
              <a:lumOff val="40000"/>
            </a:schemeClr>
          </a:solidFill>
          <a:ln>
            <a:noFill/>
          </a:ln>
          <a:effectLst/>
          <a:extLst/>
        </p:spPr>
        <p:txBody>
          <a:bodyPr wrap="square">
            <a:spAutoFit/>
          </a:bodyPr>
          <a:lstStyle/>
          <a:p>
            <a:pPr eaLnBrk="0" fontAlgn="base" hangingPunct="0">
              <a:spcBef>
                <a:spcPct val="0"/>
              </a:spcBef>
              <a:spcAft>
                <a:spcPct val="0"/>
              </a:spcAft>
            </a:pPr>
            <a:r>
              <a:rPr lang="en-GB" altLang="en-US" sz="2400" dirty="0">
                <a:solidFill>
                  <a:srgbClr val="FFFFFF"/>
                </a:solidFill>
              </a:rPr>
              <a:t>Who sets the research agenda?</a:t>
            </a:r>
          </a:p>
          <a:p>
            <a:pPr eaLnBrk="0" fontAlgn="base" hangingPunct="0">
              <a:spcBef>
                <a:spcPct val="0"/>
              </a:spcBef>
              <a:spcAft>
                <a:spcPct val="0"/>
              </a:spcAft>
            </a:pPr>
            <a:endParaRPr lang="en-GB" altLang="en-US" sz="2400" dirty="0">
              <a:solidFill>
                <a:srgbClr val="FFFFFF"/>
              </a:solidFill>
            </a:endParaRPr>
          </a:p>
        </p:txBody>
      </p:sp>
      <p:sp>
        <p:nvSpPr>
          <p:cNvPr id="14344" name="Text Box 8"/>
          <p:cNvSpPr txBox="1">
            <a:spLocks noChangeArrowheads="1"/>
          </p:cNvSpPr>
          <p:nvPr/>
        </p:nvSpPr>
        <p:spPr bwMode="auto">
          <a:xfrm>
            <a:off x="914400" y="3967181"/>
            <a:ext cx="11430000" cy="830997"/>
          </a:xfrm>
          <a:prstGeom prst="rect">
            <a:avLst/>
          </a:prstGeom>
          <a:solidFill>
            <a:schemeClr val="bg2">
              <a:lumMod val="60000"/>
              <a:lumOff val="40000"/>
            </a:schemeClr>
          </a:solidFill>
          <a:ln>
            <a:noFill/>
          </a:ln>
          <a:effectLst/>
          <a:extLst/>
        </p:spPr>
        <p:txBody>
          <a:bodyPr wrap="square">
            <a:spAutoFit/>
          </a:bodyPr>
          <a:lstStyle/>
          <a:p>
            <a:pPr eaLnBrk="0" fontAlgn="base" hangingPunct="0">
              <a:spcBef>
                <a:spcPct val="0"/>
              </a:spcBef>
              <a:spcAft>
                <a:spcPct val="0"/>
              </a:spcAft>
            </a:pPr>
            <a:r>
              <a:rPr lang="en-GB" altLang="en-US" sz="2400">
                <a:solidFill>
                  <a:srgbClr val="FFFFFF"/>
                </a:solidFill>
              </a:rPr>
              <a:t>Data quality</a:t>
            </a:r>
          </a:p>
          <a:p>
            <a:pPr eaLnBrk="0" fontAlgn="base" hangingPunct="0">
              <a:spcBef>
                <a:spcPct val="0"/>
              </a:spcBef>
              <a:spcAft>
                <a:spcPct val="0"/>
              </a:spcAft>
            </a:pPr>
            <a:endParaRPr lang="en-GB" altLang="en-US" sz="2400">
              <a:solidFill>
                <a:srgbClr val="FFFFFF"/>
              </a:solidFill>
            </a:endParaRPr>
          </a:p>
        </p:txBody>
      </p:sp>
      <p:sp>
        <p:nvSpPr>
          <p:cNvPr id="14345" name="Text Box 9"/>
          <p:cNvSpPr txBox="1">
            <a:spLocks noChangeArrowheads="1"/>
          </p:cNvSpPr>
          <p:nvPr/>
        </p:nvSpPr>
        <p:spPr bwMode="auto">
          <a:xfrm>
            <a:off x="914400" y="4500584"/>
            <a:ext cx="11430000" cy="830997"/>
          </a:xfrm>
          <a:prstGeom prst="rect">
            <a:avLst/>
          </a:prstGeom>
          <a:solidFill>
            <a:schemeClr val="bg2">
              <a:lumMod val="60000"/>
              <a:lumOff val="40000"/>
            </a:schemeClr>
          </a:solidFill>
          <a:ln>
            <a:noFill/>
          </a:ln>
          <a:effectLst/>
          <a:extLst/>
        </p:spPr>
        <p:txBody>
          <a:bodyPr wrap="square">
            <a:spAutoFit/>
          </a:bodyPr>
          <a:lstStyle/>
          <a:p>
            <a:pPr eaLnBrk="0" fontAlgn="base" hangingPunct="0">
              <a:spcBef>
                <a:spcPct val="0"/>
              </a:spcBef>
              <a:spcAft>
                <a:spcPct val="0"/>
              </a:spcAft>
            </a:pPr>
            <a:r>
              <a:rPr lang="en-GB" altLang="en-US" sz="2400" dirty="0">
                <a:solidFill>
                  <a:srgbClr val="FFFFFF"/>
                </a:solidFill>
              </a:rPr>
              <a:t>Predominance of art over design</a:t>
            </a:r>
          </a:p>
          <a:p>
            <a:pPr eaLnBrk="0" fontAlgn="base" hangingPunct="0">
              <a:spcBef>
                <a:spcPct val="0"/>
              </a:spcBef>
              <a:spcAft>
                <a:spcPct val="0"/>
              </a:spcAft>
            </a:pPr>
            <a:endParaRPr lang="en-GB" altLang="en-US" sz="2400" dirty="0">
              <a:solidFill>
                <a:srgbClr val="FFFFFF"/>
              </a:solidFill>
            </a:endParaRPr>
          </a:p>
        </p:txBody>
      </p:sp>
    </p:spTree>
    <p:extLst>
      <p:ext uri="{BB962C8B-B14F-4D97-AF65-F5344CB8AC3E}">
        <p14:creationId xmlns:p14="http://schemas.microsoft.com/office/powerpoint/2010/main" val="1143960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3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3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autoUpdateAnimBg="0"/>
      <p:bldP spid="14343" grpId="0" animBg="1" autoUpdateAnimBg="0"/>
      <p:bldP spid="14344" grpId="0" animBg="1" autoUpdateAnimBg="0"/>
      <p:bldP spid="1434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r>
              <a:rPr lang="en-GB" sz="4400" b="0" dirty="0" smtClean="0">
                <a:latin typeface="Calibri Light" panose="020F0302020204030204" pitchFamily="34" charset="0"/>
              </a:rPr>
              <a:t>Changes in output types</a:t>
            </a:r>
            <a:r>
              <a:rPr lang="en-GB" sz="4400" b="0" dirty="0">
                <a:latin typeface="Calibri Light" panose="020F0302020204030204" pitchFamily="34" charset="0"/>
              </a:rPr>
              <a:t>:</a:t>
            </a:r>
            <a:r>
              <a:rPr lang="en-GB" sz="4400" b="0" dirty="0" smtClean="0">
                <a:latin typeface="Calibri Light" panose="020F0302020204030204" pitchFamily="34" charset="0"/>
              </a:rPr>
              <a:t> 2001, 2008, 2014</a:t>
            </a:r>
            <a:endParaRPr lang="en-GB" sz="4400" b="0" dirty="0">
              <a:latin typeface="Calibri Light" panose="020F03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518610271"/>
              </p:ext>
            </p:extLst>
          </p:nvPr>
        </p:nvGraphicFramePr>
        <p:xfrm>
          <a:off x="914399" y="1910103"/>
          <a:ext cx="11277601" cy="4947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5040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r>
              <a:rPr lang="en-GB" sz="4400" b="0" dirty="0" smtClean="0">
                <a:latin typeface="Calibri Light" panose="020F0302020204030204" pitchFamily="34" charset="0"/>
              </a:rPr>
              <a:t>%</a:t>
            </a:r>
            <a:r>
              <a:rPr lang="en-GB" sz="4400" b="0" dirty="0">
                <a:latin typeface="Calibri Light" panose="020F0302020204030204" pitchFamily="34" charset="0"/>
              </a:rPr>
              <a:t> </a:t>
            </a:r>
            <a:r>
              <a:rPr lang="en-GB" sz="4400" b="0" dirty="0" smtClean="0">
                <a:latin typeface="Calibri Light" panose="020F0302020204030204" pitchFamily="34" charset="0"/>
              </a:rPr>
              <a:t>of output types, 2001, 2008, 2014</a:t>
            </a:r>
            <a:endParaRPr lang="en-GB" sz="4400" b="0" dirty="0">
              <a:latin typeface="Calibri Light" panose="020F030202020403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424772283"/>
              </p:ext>
            </p:extLst>
          </p:nvPr>
        </p:nvGraphicFramePr>
        <p:xfrm>
          <a:off x="914400" y="1944120"/>
          <a:ext cx="11277600" cy="4913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494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199" y="365125"/>
            <a:ext cx="11636829" cy="1325563"/>
          </a:xfrm>
          <a:solidFill>
            <a:schemeClr val="accent1">
              <a:lumMod val="20000"/>
              <a:lumOff val="80000"/>
            </a:schemeClr>
          </a:solidFill>
        </p:spPr>
        <p:txBody>
          <a:bodyPr/>
          <a:lstStyle/>
          <a:p>
            <a:r>
              <a:rPr lang="en-GB" altLang="en-US" sz="4400" b="0" dirty="0" smtClean="0">
                <a:latin typeface="Calibri Light" panose="020F0302020204030204" pitchFamily="34" charset="0"/>
              </a:rPr>
              <a:t>Journals carrying articles submitted to RAE &amp; REF</a:t>
            </a:r>
            <a:endParaRPr lang="en-GB" altLang="en-US" sz="4400" b="0" dirty="0">
              <a:latin typeface="Calibri Light" panose="020F03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19759523"/>
              </p:ext>
            </p:extLst>
          </p:nvPr>
        </p:nvGraphicFramePr>
        <p:xfrm>
          <a:off x="3167184" y="1953222"/>
          <a:ext cx="4309534" cy="4804771"/>
        </p:xfrm>
        <a:graphic>
          <a:graphicData uri="http://schemas.openxmlformats.org/drawingml/2006/table">
            <a:tbl>
              <a:tblPr>
                <a:tableStyleId>{5C22544A-7EE6-4342-B048-85BDC9FD1C3A}</a:tableStyleId>
              </a:tblPr>
              <a:tblGrid>
                <a:gridCol w="3866748"/>
                <a:gridCol w="442786"/>
              </a:tblGrid>
              <a:tr h="245750">
                <a:tc>
                  <a:txBody>
                    <a:bodyPr/>
                    <a:lstStyle/>
                    <a:p>
                      <a:pPr>
                        <a:spcAft>
                          <a:spcPts val="0"/>
                        </a:spcAft>
                      </a:pPr>
                      <a:r>
                        <a:rPr lang="en-GB" sz="1400" b="1" dirty="0" smtClean="0">
                          <a:effectLst/>
                        </a:rPr>
                        <a:t>2008</a:t>
                      </a:r>
                    </a:p>
                    <a:p>
                      <a:pPr>
                        <a:spcAft>
                          <a:spcPts val="0"/>
                        </a:spcAft>
                      </a:pPr>
                      <a:r>
                        <a:rPr lang="en-GB" sz="1400" dirty="0" smtClean="0">
                          <a:effectLst/>
                        </a:rPr>
                        <a:t>Design </a:t>
                      </a:r>
                      <a:r>
                        <a:rPr lang="en-GB" sz="1400" dirty="0">
                          <a:effectLst/>
                        </a:rPr>
                        <a:t>Studies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dirty="0">
                          <a:effectLst/>
                        </a:rPr>
                        <a:t>27</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300913">
                <a:tc>
                  <a:txBody>
                    <a:bodyPr/>
                    <a:lstStyle/>
                    <a:p>
                      <a:pPr>
                        <a:spcAft>
                          <a:spcPts val="0"/>
                        </a:spcAft>
                      </a:pPr>
                      <a:r>
                        <a:rPr lang="en-GB" sz="1400" dirty="0">
                          <a:effectLst/>
                        </a:rPr>
                        <a:t>The Design Journal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24</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311727">
                <a:tc>
                  <a:txBody>
                    <a:bodyPr/>
                    <a:lstStyle/>
                    <a:p>
                      <a:pPr>
                        <a:spcAft>
                          <a:spcPts val="0"/>
                        </a:spcAft>
                      </a:pPr>
                      <a:r>
                        <a:rPr lang="en-GB" sz="1400" dirty="0">
                          <a:effectLst/>
                        </a:rPr>
                        <a:t>Journal of Fashion Marketing and Management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18</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308176">
                <a:tc>
                  <a:txBody>
                    <a:bodyPr/>
                    <a:lstStyle/>
                    <a:p>
                      <a:pPr>
                        <a:spcAft>
                          <a:spcPts val="0"/>
                        </a:spcAft>
                      </a:pPr>
                      <a:r>
                        <a:rPr lang="en-GB" sz="1400" dirty="0">
                          <a:effectLst/>
                        </a:rPr>
                        <a:t>Journal of Visual Art Practice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16</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294497">
                <a:tc>
                  <a:txBody>
                    <a:bodyPr/>
                    <a:lstStyle/>
                    <a:p>
                      <a:pPr>
                        <a:spcAft>
                          <a:spcPts val="0"/>
                        </a:spcAft>
                      </a:pPr>
                      <a:r>
                        <a:rPr lang="en-GB" sz="1400" dirty="0">
                          <a:effectLst/>
                        </a:rPr>
                        <a:t>Third Text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16</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294658">
                <a:tc>
                  <a:txBody>
                    <a:bodyPr/>
                    <a:lstStyle/>
                    <a:p>
                      <a:pPr>
                        <a:spcAft>
                          <a:spcPts val="0"/>
                        </a:spcAft>
                      </a:pPr>
                      <a:r>
                        <a:rPr lang="en-GB" sz="1400" dirty="0">
                          <a:effectLst/>
                        </a:rPr>
                        <a:t>Design Issues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13</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290945">
                <a:tc>
                  <a:txBody>
                    <a:bodyPr/>
                    <a:lstStyle/>
                    <a:p>
                      <a:pPr>
                        <a:spcAft>
                          <a:spcPts val="0"/>
                        </a:spcAft>
                      </a:pPr>
                      <a:r>
                        <a:rPr lang="en-GB" sz="1400" dirty="0">
                          <a:effectLst/>
                        </a:rPr>
                        <a:t>Journal of Design History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13</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290946">
                <a:tc>
                  <a:txBody>
                    <a:bodyPr/>
                    <a:lstStyle/>
                    <a:p>
                      <a:pPr>
                        <a:spcAft>
                          <a:spcPts val="0"/>
                        </a:spcAft>
                      </a:pPr>
                      <a:r>
                        <a:rPr lang="en-GB" sz="1400" dirty="0">
                          <a:effectLst/>
                        </a:rPr>
                        <a:t>Fashion </a:t>
                      </a:r>
                      <a:r>
                        <a:rPr lang="en-GB" sz="1400" dirty="0" smtClean="0">
                          <a:effectLst/>
                        </a:rPr>
                        <a:t>Theory</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12</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311727">
                <a:tc>
                  <a:txBody>
                    <a:bodyPr/>
                    <a:lstStyle/>
                    <a:p>
                      <a:pPr>
                        <a:spcAft>
                          <a:spcPts val="0"/>
                        </a:spcAft>
                      </a:pPr>
                      <a:r>
                        <a:rPr lang="en-GB" sz="1400" dirty="0">
                          <a:effectLst/>
                        </a:rPr>
                        <a:t>International Journal of Art &amp; Design Education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12</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290946">
                <a:tc>
                  <a:txBody>
                    <a:bodyPr/>
                    <a:lstStyle/>
                    <a:p>
                      <a:pPr>
                        <a:spcAft>
                          <a:spcPts val="0"/>
                        </a:spcAft>
                      </a:pPr>
                      <a:r>
                        <a:rPr lang="en-GB" sz="1400" dirty="0">
                          <a:effectLst/>
                        </a:rPr>
                        <a:t>Design and Technology </a:t>
                      </a:r>
                      <a:r>
                        <a:rPr lang="en-GB" sz="1400" dirty="0" smtClean="0">
                          <a:effectLst/>
                        </a:rPr>
                        <a:t>Education</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11</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519546">
                <a:tc>
                  <a:txBody>
                    <a:bodyPr/>
                    <a:lstStyle/>
                    <a:p>
                      <a:pPr>
                        <a:spcAft>
                          <a:spcPts val="0"/>
                        </a:spcAft>
                      </a:pPr>
                      <a:r>
                        <a:rPr lang="en-GB" sz="1400" dirty="0">
                          <a:effectLst/>
                        </a:rPr>
                        <a:t>International Journal of Human-Computer Studies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10</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245750">
                <a:tc>
                  <a:txBody>
                    <a:bodyPr/>
                    <a:lstStyle/>
                    <a:p>
                      <a:pPr>
                        <a:spcAft>
                          <a:spcPts val="0"/>
                        </a:spcAft>
                      </a:pPr>
                      <a:r>
                        <a:rPr lang="en-GB" sz="1400" dirty="0">
                          <a:effectLst/>
                        </a:rPr>
                        <a:t>Art, Design and Communication in Higher Education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a:effectLst/>
                        </a:rPr>
                        <a:t>9</a:t>
                      </a:r>
                      <a:endParaRPr lang="en-GB" sz="140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245750">
                <a:tc>
                  <a:txBody>
                    <a:bodyPr/>
                    <a:lstStyle/>
                    <a:p>
                      <a:pPr>
                        <a:spcAft>
                          <a:spcPts val="0"/>
                        </a:spcAft>
                      </a:pPr>
                      <a:r>
                        <a:rPr lang="en-GB" sz="1400" dirty="0">
                          <a:effectLst/>
                        </a:rPr>
                        <a:t>Performance Research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dirty="0">
                          <a:effectLst/>
                        </a:rPr>
                        <a:t>9</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245750">
                <a:tc>
                  <a:txBody>
                    <a:bodyPr/>
                    <a:lstStyle/>
                    <a:p>
                      <a:pPr>
                        <a:spcAft>
                          <a:spcPts val="0"/>
                        </a:spcAft>
                      </a:pPr>
                      <a:r>
                        <a:rPr lang="en-GB" sz="1400" dirty="0">
                          <a:effectLst/>
                        </a:rPr>
                        <a:t>Textile: The Journal of Cloth and Culture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dirty="0">
                          <a:effectLst/>
                        </a:rPr>
                        <a:t>9</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r h="245750">
                <a:tc>
                  <a:txBody>
                    <a:bodyPr/>
                    <a:lstStyle/>
                    <a:p>
                      <a:pPr>
                        <a:spcAft>
                          <a:spcPts val="0"/>
                        </a:spcAft>
                      </a:pPr>
                      <a:r>
                        <a:rPr lang="en-GB" sz="1400" dirty="0">
                          <a:effectLst/>
                        </a:rPr>
                        <a:t>Visual Culture in Britain </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c>
                  <a:txBody>
                    <a:bodyPr/>
                    <a:lstStyle/>
                    <a:p>
                      <a:pPr algn="r">
                        <a:spcAft>
                          <a:spcPts val="0"/>
                        </a:spcAft>
                      </a:pPr>
                      <a:r>
                        <a:rPr lang="en-GB" sz="1400" dirty="0">
                          <a:effectLst/>
                        </a:rPr>
                        <a:t>9</a:t>
                      </a:r>
                      <a:endParaRPr lang="en-GB" sz="1400" dirty="0">
                        <a:effectLst/>
                        <a:latin typeface="Times New Roman" panose="02020603050405020304" pitchFamily="18" charset="0"/>
                        <a:ea typeface="SimSun" panose="02010600030101010101" pitchFamily="2" charset="-122"/>
                      </a:endParaRPr>
                    </a:p>
                  </a:txBody>
                  <a:tcPr marL="68580" marR="68580" marT="0" marB="0" anchor="b">
                    <a:solidFill>
                      <a:schemeClr val="bg2">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5256162"/>
              </p:ext>
            </p:extLst>
          </p:nvPr>
        </p:nvGraphicFramePr>
        <p:xfrm>
          <a:off x="838199" y="1953222"/>
          <a:ext cx="2116749" cy="2197114"/>
        </p:xfrm>
        <a:graphic>
          <a:graphicData uri="http://schemas.openxmlformats.org/drawingml/2006/table">
            <a:tbl>
              <a:tblPr>
                <a:tableStyleId>{5C22544A-7EE6-4342-B048-85BDC9FD1C3A}</a:tableStyleId>
              </a:tblPr>
              <a:tblGrid>
                <a:gridCol w="1565659"/>
                <a:gridCol w="551090"/>
              </a:tblGrid>
              <a:tr h="365530">
                <a:tc>
                  <a:txBody>
                    <a:bodyPr/>
                    <a:lstStyle/>
                    <a:p>
                      <a:pPr algn="l" fontAlgn="t"/>
                      <a:r>
                        <a:rPr lang="en-GB" sz="1400" b="1" u="none" strike="noStrike" dirty="0" smtClean="0">
                          <a:effectLst/>
                        </a:rPr>
                        <a:t>2001</a:t>
                      </a:r>
                    </a:p>
                    <a:p>
                      <a:pPr algn="l" fontAlgn="t"/>
                      <a:r>
                        <a:rPr lang="en-GB" sz="1400" u="none" strike="noStrike" dirty="0" smtClean="0">
                          <a:effectLst/>
                        </a:rPr>
                        <a:t>Design </a:t>
                      </a:r>
                      <a:r>
                        <a:rPr lang="en-GB" sz="1400" u="none" strike="noStrike" dirty="0">
                          <a:effectLst/>
                        </a:rPr>
                        <a:t>Studies </a:t>
                      </a:r>
                      <a:endParaRPr lang="en-GB" sz="1400" b="1" i="0" u="none" strike="noStrike" dirty="0">
                        <a:solidFill>
                          <a:srgbClr val="000000"/>
                        </a:solidFill>
                        <a:effectLst/>
                        <a:latin typeface="MS Sans Serif"/>
                      </a:endParaRPr>
                    </a:p>
                  </a:txBody>
                  <a:tcPr marL="9525" marR="9525" marT="9525" marB="0">
                    <a:solidFill>
                      <a:schemeClr val="bg1">
                        <a:lumMod val="95000"/>
                      </a:schemeClr>
                    </a:solidFill>
                  </a:tcPr>
                </a:tc>
                <a:tc>
                  <a:txBody>
                    <a:bodyPr/>
                    <a:lstStyle/>
                    <a:p>
                      <a:pPr algn="r" fontAlgn="t"/>
                      <a:endParaRPr lang="en-GB" sz="1400" u="none" strike="noStrike" dirty="0" smtClean="0">
                        <a:effectLst/>
                      </a:endParaRPr>
                    </a:p>
                    <a:p>
                      <a:pPr algn="r" fontAlgn="t"/>
                      <a:r>
                        <a:rPr lang="en-GB" sz="1400" u="none" strike="noStrike" dirty="0" smtClean="0">
                          <a:effectLst/>
                        </a:rPr>
                        <a:t>22</a:t>
                      </a:r>
                      <a:endParaRPr lang="en-GB" sz="1400" b="0" i="0" u="none" strike="noStrike" dirty="0">
                        <a:solidFill>
                          <a:srgbClr val="000000"/>
                        </a:solidFill>
                        <a:effectLst/>
                        <a:latin typeface="MS Sans Serif"/>
                      </a:endParaRPr>
                    </a:p>
                  </a:txBody>
                  <a:tcPr marL="9525" marR="9525" marT="9525" marB="0">
                    <a:solidFill>
                      <a:schemeClr val="bg1">
                        <a:lumMod val="95000"/>
                      </a:schemeClr>
                    </a:solidFill>
                  </a:tcPr>
                </a:tc>
              </a:tr>
              <a:tr h="160967">
                <a:tc>
                  <a:txBody>
                    <a:bodyPr/>
                    <a:lstStyle/>
                    <a:p>
                      <a:pPr algn="l" fontAlgn="t"/>
                      <a:r>
                        <a:rPr lang="en-GB" sz="1400" u="none" strike="noStrike" dirty="0" smtClean="0">
                          <a:effectLst/>
                        </a:rPr>
                        <a:t>The Design </a:t>
                      </a:r>
                      <a:r>
                        <a:rPr lang="en-GB" sz="1400" u="none" strike="noStrike" dirty="0">
                          <a:effectLst/>
                        </a:rPr>
                        <a:t>Journal </a:t>
                      </a:r>
                      <a:endParaRPr lang="en-GB" sz="1400" b="1" i="0" u="none" strike="noStrike" dirty="0">
                        <a:solidFill>
                          <a:srgbClr val="000000"/>
                        </a:solidFill>
                        <a:effectLst/>
                        <a:latin typeface="MS Sans Serif"/>
                      </a:endParaRPr>
                    </a:p>
                  </a:txBody>
                  <a:tcPr marL="9525" marR="9525" marT="9525" marB="0">
                    <a:solidFill>
                      <a:schemeClr val="bg1">
                        <a:lumMod val="95000"/>
                      </a:schemeClr>
                    </a:solidFill>
                  </a:tcPr>
                </a:tc>
                <a:tc>
                  <a:txBody>
                    <a:bodyPr/>
                    <a:lstStyle/>
                    <a:p>
                      <a:pPr algn="r" fontAlgn="t"/>
                      <a:r>
                        <a:rPr lang="en-GB" sz="1400" u="none" strike="noStrike">
                          <a:effectLst/>
                        </a:rPr>
                        <a:t>20</a:t>
                      </a:r>
                      <a:endParaRPr lang="en-GB" sz="1400" b="0" i="0" u="none" strike="noStrike">
                        <a:solidFill>
                          <a:srgbClr val="000000"/>
                        </a:solidFill>
                        <a:effectLst/>
                        <a:latin typeface="MS Sans Serif"/>
                      </a:endParaRPr>
                    </a:p>
                  </a:txBody>
                  <a:tcPr marL="9525" marR="9525" marT="9525" marB="0">
                    <a:solidFill>
                      <a:schemeClr val="bg1">
                        <a:lumMod val="95000"/>
                      </a:schemeClr>
                    </a:solidFill>
                  </a:tcPr>
                </a:tc>
              </a:tr>
              <a:tr h="228600">
                <a:tc>
                  <a:txBody>
                    <a:bodyPr/>
                    <a:lstStyle/>
                    <a:p>
                      <a:pPr algn="l" fontAlgn="t"/>
                      <a:r>
                        <a:rPr lang="en-GB" sz="1400" u="none" strike="noStrike" dirty="0">
                          <a:effectLst/>
                        </a:rPr>
                        <a:t>POINT </a:t>
                      </a:r>
                      <a:endParaRPr lang="en-GB" sz="1400" b="1" i="0" u="none" strike="noStrike" dirty="0">
                        <a:solidFill>
                          <a:srgbClr val="000000"/>
                        </a:solidFill>
                        <a:effectLst/>
                        <a:latin typeface="MS Sans Serif"/>
                      </a:endParaRPr>
                    </a:p>
                  </a:txBody>
                  <a:tcPr marL="9525" marR="9525" marT="9525" marB="0">
                    <a:solidFill>
                      <a:schemeClr val="bg1">
                        <a:lumMod val="95000"/>
                      </a:schemeClr>
                    </a:solidFill>
                  </a:tcPr>
                </a:tc>
                <a:tc>
                  <a:txBody>
                    <a:bodyPr/>
                    <a:lstStyle/>
                    <a:p>
                      <a:pPr algn="r" fontAlgn="t"/>
                      <a:r>
                        <a:rPr lang="en-GB" sz="1400" u="none" strike="noStrike">
                          <a:effectLst/>
                        </a:rPr>
                        <a:t>18</a:t>
                      </a:r>
                      <a:endParaRPr lang="en-GB" sz="1400" b="0" i="0" u="none" strike="noStrike">
                        <a:solidFill>
                          <a:srgbClr val="000000"/>
                        </a:solidFill>
                        <a:effectLst/>
                        <a:latin typeface="MS Sans Serif"/>
                      </a:endParaRPr>
                    </a:p>
                  </a:txBody>
                  <a:tcPr marL="9525" marR="9525" marT="9525" marB="0">
                    <a:solidFill>
                      <a:schemeClr val="bg1">
                        <a:lumMod val="95000"/>
                      </a:schemeClr>
                    </a:solidFill>
                  </a:tcPr>
                </a:tc>
              </a:tr>
              <a:tr h="228600">
                <a:tc>
                  <a:txBody>
                    <a:bodyPr/>
                    <a:lstStyle/>
                    <a:p>
                      <a:pPr algn="l" fontAlgn="t"/>
                      <a:r>
                        <a:rPr lang="en-GB" sz="1400" u="none" strike="noStrike" dirty="0">
                          <a:effectLst/>
                        </a:rPr>
                        <a:t>Digital Creativity </a:t>
                      </a:r>
                      <a:endParaRPr lang="en-GB" sz="1400" b="1" i="0" u="none" strike="noStrike" dirty="0">
                        <a:solidFill>
                          <a:srgbClr val="000000"/>
                        </a:solidFill>
                        <a:effectLst/>
                        <a:latin typeface="MS Sans Serif"/>
                      </a:endParaRPr>
                    </a:p>
                  </a:txBody>
                  <a:tcPr marL="9525" marR="9525" marT="9525" marB="0">
                    <a:solidFill>
                      <a:schemeClr val="bg1">
                        <a:lumMod val="95000"/>
                      </a:schemeClr>
                    </a:solidFill>
                  </a:tcPr>
                </a:tc>
                <a:tc>
                  <a:txBody>
                    <a:bodyPr/>
                    <a:lstStyle/>
                    <a:p>
                      <a:pPr algn="r" fontAlgn="t"/>
                      <a:r>
                        <a:rPr lang="en-GB" sz="1400" u="none" strike="noStrike">
                          <a:effectLst/>
                        </a:rPr>
                        <a:t>13</a:t>
                      </a:r>
                      <a:endParaRPr lang="en-GB" sz="1400" b="0" i="0" u="none" strike="noStrike">
                        <a:solidFill>
                          <a:srgbClr val="000000"/>
                        </a:solidFill>
                        <a:effectLst/>
                        <a:latin typeface="MS Sans Serif"/>
                      </a:endParaRPr>
                    </a:p>
                  </a:txBody>
                  <a:tcPr marL="9525" marR="9525" marT="9525" marB="0">
                    <a:solidFill>
                      <a:schemeClr val="bg1">
                        <a:lumMod val="95000"/>
                      </a:schemeClr>
                    </a:solidFill>
                  </a:tcPr>
                </a:tc>
              </a:tr>
              <a:tr h="263769">
                <a:tc>
                  <a:txBody>
                    <a:bodyPr/>
                    <a:lstStyle/>
                    <a:p>
                      <a:pPr algn="l" fontAlgn="t"/>
                      <a:r>
                        <a:rPr lang="en-GB" sz="1400" u="none" strike="noStrike" dirty="0">
                          <a:effectLst/>
                        </a:rPr>
                        <a:t>Leonardo </a:t>
                      </a:r>
                      <a:endParaRPr lang="en-GB" sz="1400" b="1" i="0" u="none" strike="noStrike" dirty="0">
                        <a:solidFill>
                          <a:srgbClr val="000000"/>
                        </a:solidFill>
                        <a:effectLst/>
                        <a:latin typeface="MS Sans Serif"/>
                      </a:endParaRPr>
                    </a:p>
                  </a:txBody>
                  <a:tcPr marL="9525" marR="9525" marT="9525" marB="0">
                    <a:solidFill>
                      <a:schemeClr val="bg1">
                        <a:lumMod val="95000"/>
                      </a:schemeClr>
                    </a:solidFill>
                  </a:tcPr>
                </a:tc>
                <a:tc>
                  <a:txBody>
                    <a:bodyPr/>
                    <a:lstStyle/>
                    <a:p>
                      <a:pPr algn="r" fontAlgn="t"/>
                      <a:r>
                        <a:rPr lang="en-GB" sz="1400" u="none" strike="noStrike" dirty="0">
                          <a:effectLst/>
                        </a:rPr>
                        <a:t>10</a:t>
                      </a:r>
                      <a:endParaRPr lang="en-GB" sz="1400" b="0" i="0" u="none" strike="noStrike" dirty="0">
                        <a:solidFill>
                          <a:srgbClr val="000000"/>
                        </a:solidFill>
                        <a:effectLst/>
                        <a:latin typeface="MS Sans Serif"/>
                      </a:endParaRPr>
                    </a:p>
                  </a:txBody>
                  <a:tcPr marL="9525" marR="9525" marT="9525" marB="0">
                    <a:solidFill>
                      <a:schemeClr val="bg1">
                        <a:lumMod val="95000"/>
                      </a:schemeClr>
                    </a:solidFill>
                  </a:tcPr>
                </a:tc>
              </a:tr>
              <a:tr h="201852">
                <a:tc>
                  <a:txBody>
                    <a:bodyPr/>
                    <a:lstStyle/>
                    <a:p>
                      <a:pPr algn="l" fontAlgn="t"/>
                      <a:r>
                        <a:rPr lang="en-GB" sz="1400" u="none" strike="noStrike" dirty="0">
                          <a:effectLst/>
                        </a:rPr>
                        <a:t>Printmaking Today </a:t>
                      </a:r>
                      <a:endParaRPr lang="en-GB" sz="1400" b="1" i="0" u="none" strike="noStrike" dirty="0">
                        <a:solidFill>
                          <a:srgbClr val="000000"/>
                        </a:solidFill>
                        <a:effectLst/>
                        <a:latin typeface="MS Sans Serif"/>
                      </a:endParaRPr>
                    </a:p>
                  </a:txBody>
                  <a:tcPr marL="9525" marR="9525" marT="9525" marB="0">
                    <a:solidFill>
                      <a:schemeClr val="bg1">
                        <a:lumMod val="95000"/>
                      </a:schemeClr>
                    </a:solidFill>
                  </a:tcPr>
                </a:tc>
                <a:tc>
                  <a:txBody>
                    <a:bodyPr/>
                    <a:lstStyle/>
                    <a:p>
                      <a:pPr algn="r" fontAlgn="t"/>
                      <a:r>
                        <a:rPr lang="en-GB" sz="1400" u="none" strike="noStrike">
                          <a:effectLst/>
                        </a:rPr>
                        <a:t>10</a:t>
                      </a:r>
                      <a:endParaRPr lang="en-GB" sz="1400" b="0" i="0" u="none" strike="noStrike">
                        <a:solidFill>
                          <a:srgbClr val="000000"/>
                        </a:solidFill>
                        <a:effectLst/>
                        <a:latin typeface="MS Sans Serif"/>
                      </a:endParaRPr>
                    </a:p>
                  </a:txBody>
                  <a:tcPr marL="9525" marR="9525" marT="9525" marB="0">
                    <a:solidFill>
                      <a:schemeClr val="bg1">
                        <a:lumMod val="95000"/>
                      </a:schemeClr>
                    </a:solidFill>
                  </a:tcPr>
                </a:tc>
              </a:tr>
              <a:tr h="228600">
                <a:tc>
                  <a:txBody>
                    <a:bodyPr/>
                    <a:lstStyle/>
                    <a:p>
                      <a:pPr algn="l" fontAlgn="t"/>
                      <a:r>
                        <a:rPr lang="en-GB" sz="1400" u="none" strike="noStrike" dirty="0">
                          <a:effectLst/>
                        </a:rPr>
                        <a:t>Art History </a:t>
                      </a:r>
                      <a:endParaRPr lang="en-GB" sz="1400" b="1" i="0" u="none" strike="noStrike" dirty="0">
                        <a:solidFill>
                          <a:srgbClr val="000000"/>
                        </a:solidFill>
                        <a:effectLst/>
                        <a:latin typeface="MS Sans Serif"/>
                      </a:endParaRPr>
                    </a:p>
                  </a:txBody>
                  <a:tcPr marL="9525" marR="9525" marT="9525" marB="0">
                    <a:solidFill>
                      <a:schemeClr val="bg1">
                        <a:lumMod val="95000"/>
                      </a:schemeClr>
                    </a:solidFill>
                  </a:tcPr>
                </a:tc>
                <a:tc>
                  <a:txBody>
                    <a:bodyPr/>
                    <a:lstStyle/>
                    <a:p>
                      <a:pPr algn="r" fontAlgn="t"/>
                      <a:r>
                        <a:rPr lang="en-GB" sz="1400" u="none" strike="noStrike" dirty="0">
                          <a:effectLst/>
                        </a:rPr>
                        <a:t>8</a:t>
                      </a:r>
                      <a:endParaRPr lang="en-GB" sz="1400" b="0" i="0" u="none" strike="noStrike" dirty="0">
                        <a:solidFill>
                          <a:srgbClr val="000000"/>
                        </a:solidFill>
                        <a:effectLst/>
                        <a:latin typeface="MS Sans Serif"/>
                      </a:endParaRPr>
                    </a:p>
                  </a:txBody>
                  <a:tcPr marL="9525" marR="9525" marT="9525" marB="0">
                    <a:solidFill>
                      <a:schemeClr val="bg1">
                        <a:lumMod val="95000"/>
                      </a:schemeClr>
                    </a:solidFill>
                  </a:tcPr>
                </a:tc>
              </a:tr>
              <a:tr h="365530">
                <a:tc>
                  <a:txBody>
                    <a:bodyPr/>
                    <a:lstStyle/>
                    <a:p>
                      <a:pPr algn="l" fontAlgn="t"/>
                      <a:r>
                        <a:rPr lang="en-GB" sz="1400" u="none" strike="noStrike" dirty="0">
                          <a:effectLst/>
                        </a:rPr>
                        <a:t>Typography Papers </a:t>
                      </a:r>
                      <a:endParaRPr lang="en-GB" sz="1400" b="1" i="0" u="none" strike="noStrike" dirty="0">
                        <a:solidFill>
                          <a:srgbClr val="000000"/>
                        </a:solidFill>
                        <a:effectLst/>
                        <a:latin typeface="MS Sans Serif"/>
                      </a:endParaRPr>
                    </a:p>
                  </a:txBody>
                  <a:tcPr marL="9525" marR="9525" marT="9525" marB="0">
                    <a:solidFill>
                      <a:schemeClr val="bg1">
                        <a:lumMod val="95000"/>
                      </a:schemeClr>
                    </a:solidFill>
                  </a:tcPr>
                </a:tc>
                <a:tc>
                  <a:txBody>
                    <a:bodyPr/>
                    <a:lstStyle/>
                    <a:p>
                      <a:pPr algn="r" fontAlgn="t"/>
                      <a:r>
                        <a:rPr lang="en-GB" sz="1400" u="none" strike="noStrike" dirty="0">
                          <a:effectLst/>
                        </a:rPr>
                        <a:t>8</a:t>
                      </a:r>
                      <a:endParaRPr lang="en-GB" sz="1400" b="0" i="0" u="none" strike="noStrike" dirty="0">
                        <a:solidFill>
                          <a:srgbClr val="000000"/>
                        </a:solidFill>
                        <a:effectLst/>
                        <a:latin typeface="MS Sans Serif"/>
                      </a:endParaRPr>
                    </a:p>
                  </a:txBody>
                  <a:tcPr marL="9525" marR="9525" marT="9525" marB="0">
                    <a:solidFill>
                      <a:schemeClr val="bg1">
                        <a:lumMod val="95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06063163"/>
              </p:ext>
            </p:extLst>
          </p:nvPr>
        </p:nvGraphicFramePr>
        <p:xfrm>
          <a:off x="7693787" y="1966968"/>
          <a:ext cx="4233755" cy="4789274"/>
        </p:xfrm>
        <a:graphic>
          <a:graphicData uri="http://schemas.openxmlformats.org/drawingml/2006/table">
            <a:tbl>
              <a:tblPr>
                <a:tableStyleId>{5C22544A-7EE6-4342-B048-85BDC9FD1C3A}</a:tableStyleId>
              </a:tblPr>
              <a:tblGrid>
                <a:gridCol w="3794030"/>
                <a:gridCol w="439725"/>
              </a:tblGrid>
              <a:tr h="450539">
                <a:tc>
                  <a:txBody>
                    <a:bodyPr/>
                    <a:lstStyle/>
                    <a:p>
                      <a:pPr algn="l" fontAlgn="b"/>
                      <a:r>
                        <a:rPr lang="en-GB" sz="1400" b="1" u="none" strike="noStrike" dirty="0" smtClean="0">
                          <a:effectLst/>
                        </a:rPr>
                        <a:t>2014</a:t>
                      </a:r>
                    </a:p>
                    <a:p>
                      <a:pPr algn="l" fontAlgn="b"/>
                      <a:r>
                        <a:rPr lang="en-GB" sz="1400" u="none" strike="noStrike" dirty="0" smtClean="0">
                          <a:effectLst/>
                        </a:rPr>
                        <a:t>Art </a:t>
                      </a:r>
                      <a:r>
                        <a:rPr lang="en-GB" sz="1400" u="none" strike="noStrike" dirty="0">
                          <a:effectLst/>
                        </a:rPr>
                        <a:t>History</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46</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304911">
                <a:tc>
                  <a:txBody>
                    <a:bodyPr/>
                    <a:lstStyle/>
                    <a:p>
                      <a:pPr algn="l" fontAlgn="b"/>
                      <a:r>
                        <a:rPr lang="en-GB" sz="1400" u="none" strike="noStrike" dirty="0">
                          <a:effectLst/>
                        </a:rPr>
                        <a:t>The Design Journal</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28</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90945">
                <a:tc>
                  <a:txBody>
                    <a:bodyPr/>
                    <a:lstStyle/>
                    <a:p>
                      <a:pPr algn="l" fontAlgn="b"/>
                      <a:r>
                        <a:rPr lang="en-GB" sz="1400" u="none" strike="noStrike" dirty="0">
                          <a:effectLst/>
                        </a:rPr>
                        <a:t>Design Issues</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22</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67044">
                <a:tc>
                  <a:txBody>
                    <a:bodyPr/>
                    <a:lstStyle/>
                    <a:p>
                      <a:pPr algn="l" fontAlgn="b"/>
                      <a:r>
                        <a:rPr lang="en-GB" sz="1400" u="none" strike="noStrike" dirty="0">
                          <a:effectLst/>
                        </a:rPr>
                        <a:t>Oxford Art Journal</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21</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314848">
                <a:tc>
                  <a:txBody>
                    <a:bodyPr/>
                    <a:lstStyle/>
                    <a:p>
                      <a:pPr algn="l" fontAlgn="b"/>
                      <a:r>
                        <a:rPr lang="en-GB" sz="1400" u="none" strike="noStrike" dirty="0">
                          <a:effectLst/>
                        </a:rPr>
                        <a:t>Applied Ergonomics</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19</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353290">
                <a:tc>
                  <a:txBody>
                    <a:bodyPr/>
                    <a:lstStyle/>
                    <a:p>
                      <a:pPr algn="l" fontAlgn="b"/>
                      <a:r>
                        <a:rPr lang="en-GB" sz="1400" u="none" strike="noStrike" dirty="0">
                          <a:effectLst/>
                        </a:rPr>
                        <a:t>Visual Culture in Britain</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18</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57300">
                <a:tc>
                  <a:txBody>
                    <a:bodyPr/>
                    <a:lstStyle/>
                    <a:p>
                      <a:pPr algn="l" fontAlgn="b"/>
                      <a:r>
                        <a:rPr lang="en-GB" sz="1400" u="none" strike="noStrike" dirty="0">
                          <a:effectLst/>
                        </a:rPr>
                        <a:t>Third Text</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15</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57300">
                <a:tc>
                  <a:txBody>
                    <a:bodyPr/>
                    <a:lstStyle/>
                    <a:p>
                      <a:pPr algn="l" fontAlgn="b"/>
                      <a:r>
                        <a:rPr lang="en-GB" sz="1400" u="none" strike="noStrike" dirty="0">
                          <a:effectLst/>
                        </a:rPr>
                        <a:t>Journal of Design History</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13</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57300">
                <a:tc>
                  <a:txBody>
                    <a:bodyPr/>
                    <a:lstStyle/>
                    <a:p>
                      <a:pPr algn="l" fontAlgn="b"/>
                      <a:r>
                        <a:rPr lang="en-GB" sz="1400" u="none" strike="noStrike" dirty="0">
                          <a:effectLst/>
                        </a:rPr>
                        <a:t>The Gerontologist</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13</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57300">
                <a:tc>
                  <a:txBody>
                    <a:bodyPr/>
                    <a:lstStyle/>
                    <a:p>
                      <a:pPr algn="l" fontAlgn="b"/>
                      <a:r>
                        <a:rPr lang="en-GB" sz="1400" u="none" strike="noStrike" dirty="0">
                          <a:effectLst/>
                        </a:rPr>
                        <a:t>Leonardo</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12</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57300">
                <a:tc>
                  <a:txBody>
                    <a:bodyPr/>
                    <a:lstStyle/>
                    <a:p>
                      <a:pPr algn="l" fontAlgn="b"/>
                      <a:r>
                        <a:rPr lang="en-GB" sz="1400" u="none" strike="noStrike" dirty="0">
                          <a:effectLst/>
                        </a:rPr>
                        <a:t>Performance Research</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12</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57300">
                <a:tc>
                  <a:txBody>
                    <a:bodyPr/>
                    <a:lstStyle/>
                    <a:p>
                      <a:pPr algn="l" fontAlgn="b"/>
                      <a:r>
                        <a:rPr lang="en-GB" sz="1400" u="none" strike="noStrike" dirty="0">
                          <a:effectLst/>
                        </a:rPr>
                        <a:t>Design Studies</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11</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57300">
                <a:tc>
                  <a:txBody>
                    <a:bodyPr/>
                    <a:lstStyle/>
                    <a:p>
                      <a:pPr algn="l" fontAlgn="b"/>
                      <a:r>
                        <a:rPr lang="en-GB" sz="1400" u="none" strike="noStrike" dirty="0">
                          <a:effectLst/>
                        </a:rPr>
                        <a:t>Ergonomics</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11</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37971">
                <a:tc>
                  <a:txBody>
                    <a:bodyPr/>
                    <a:lstStyle/>
                    <a:p>
                      <a:pPr algn="l" fontAlgn="b"/>
                      <a:r>
                        <a:rPr lang="en-GB" sz="1400" u="none" strike="noStrike" dirty="0">
                          <a:effectLst/>
                        </a:rPr>
                        <a:t>Journal of Visual Art Practice</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11</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263865">
                <a:tc>
                  <a:txBody>
                    <a:bodyPr/>
                    <a:lstStyle/>
                    <a:p>
                      <a:pPr algn="l" fontAlgn="b"/>
                      <a:r>
                        <a:rPr lang="en-GB" sz="1400" u="none" strike="noStrike" dirty="0">
                          <a:effectLst/>
                        </a:rPr>
                        <a:t>Textile: The Journal of Cloth and Culture</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10</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504761">
                <a:tc>
                  <a:txBody>
                    <a:bodyPr/>
                    <a:lstStyle/>
                    <a:p>
                      <a:pPr algn="l" fontAlgn="b"/>
                      <a:r>
                        <a:rPr lang="en-GB" sz="1400" u="none" strike="noStrike" dirty="0">
                          <a:effectLst/>
                        </a:rPr>
                        <a:t>Art, Design and Communication in Higher Education</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400" u="none" strike="noStrike" dirty="0">
                          <a:effectLst/>
                        </a:rPr>
                        <a:t>9</a:t>
                      </a:r>
                      <a:endParaRPr lang="en-GB" sz="14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bl>
          </a:graphicData>
        </a:graphic>
      </p:graphicFrame>
    </p:spTree>
    <p:extLst>
      <p:ext uri="{BB962C8B-B14F-4D97-AF65-F5344CB8AC3E}">
        <p14:creationId xmlns:p14="http://schemas.microsoft.com/office/powerpoint/2010/main" val="3256397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r>
              <a:rPr lang="en-GB" sz="4400" b="0" dirty="0" smtClean="0">
                <a:latin typeface="Calibri Light" panose="020F0302020204030204" pitchFamily="34" charset="0"/>
              </a:rPr>
              <a:t>Other considerations: spread of sub-disciplines</a:t>
            </a:r>
            <a:endParaRPr lang="en-GB" sz="4400" b="0" dirty="0">
              <a:latin typeface="Calibri Light" panose="020F03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07288767"/>
              </p:ext>
            </p:extLst>
          </p:nvPr>
        </p:nvGraphicFramePr>
        <p:xfrm>
          <a:off x="919185" y="2138624"/>
          <a:ext cx="10079665" cy="4077442"/>
        </p:xfrm>
        <a:graphic>
          <a:graphicData uri="http://schemas.openxmlformats.org/drawingml/2006/table">
            <a:tbl>
              <a:tblPr>
                <a:tableStyleId>{5C22544A-7EE6-4342-B048-85BDC9FD1C3A}</a:tableStyleId>
              </a:tblPr>
              <a:tblGrid>
                <a:gridCol w="5344455"/>
                <a:gridCol w="2628900"/>
                <a:gridCol w="2106310"/>
              </a:tblGrid>
              <a:tr h="619886">
                <a:tc>
                  <a:txBody>
                    <a:bodyPr/>
                    <a:lstStyle/>
                    <a:p>
                      <a:pPr>
                        <a:lnSpc>
                          <a:spcPct val="107000"/>
                        </a:lnSpc>
                        <a:spcAft>
                          <a:spcPts val="0"/>
                        </a:spcAft>
                      </a:pPr>
                      <a:r>
                        <a:rPr lang="en-GB" sz="2400" b="1" dirty="0">
                          <a:effectLst/>
                          <a:latin typeface="Calibri Light" panose="020F0302020204030204" pitchFamily="34" charset="0"/>
                        </a:rPr>
                        <a:t>Outputs and PhD completions</a:t>
                      </a:r>
                      <a:endParaRPr lang="en-GB" sz="2400" b="1"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dirty="0">
                          <a:effectLst/>
                          <a:latin typeface="Calibri Light" panose="020F0302020204030204" pitchFamily="34" charset="0"/>
                        </a:rPr>
                        <a:t>% of RAE 2001 outputs</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dirty="0">
                          <a:effectLst/>
                          <a:latin typeface="Calibri Light" panose="020F0302020204030204" pitchFamily="34" charset="0"/>
                        </a:rPr>
                        <a:t>% of </a:t>
                      </a:r>
                      <a:r>
                        <a:rPr lang="en-GB" sz="2400" dirty="0" err="1">
                          <a:effectLst/>
                          <a:latin typeface="Calibri Light" panose="020F0302020204030204" pitchFamily="34" charset="0"/>
                        </a:rPr>
                        <a:t>phds</a:t>
                      </a:r>
                      <a:r>
                        <a:rPr lang="en-GB" sz="2400" dirty="0">
                          <a:effectLst/>
                          <a:latin typeface="Calibri Light" panose="020F0302020204030204" pitchFamily="34" charset="0"/>
                        </a:rPr>
                        <a:t> 1996-05</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r>
              <a:tr h="619886">
                <a:tc>
                  <a:txBody>
                    <a:bodyPr/>
                    <a:lstStyle/>
                    <a:p>
                      <a:pPr>
                        <a:lnSpc>
                          <a:spcPct val="107000"/>
                        </a:lnSpc>
                        <a:spcAft>
                          <a:spcPts val="0"/>
                        </a:spcAft>
                      </a:pPr>
                      <a:r>
                        <a:rPr lang="en-GB" sz="2400" dirty="0">
                          <a:effectLst/>
                          <a:latin typeface="Calibri Light" panose="020F0302020204030204" pitchFamily="34" charset="0"/>
                        </a:rPr>
                        <a:t> </a:t>
                      </a:r>
                    </a:p>
                    <a:p>
                      <a:pPr>
                        <a:lnSpc>
                          <a:spcPct val="107000"/>
                        </a:lnSpc>
                        <a:spcAft>
                          <a:spcPts val="0"/>
                        </a:spcAft>
                      </a:pPr>
                      <a:r>
                        <a:rPr lang="en-GB" sz="2400" dirty="0">
                          <a:effectLst/>
                          <a:latin typeface="Calibri Light" panose="020F0302020204030204" pitchFamily="34" charset="0"/>
                        </a:rPr>
                        <a:t>textiles/fashion</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a:effectLst/>
                          <a:latin typeface="Calibri Light" panose="020F0302020204030204" pitchFamily="34" charset="0"/>
                        </a:rPr>
                        <a:t>8.67</a:t>
                      </a:r>
                      <a:endParaRPr lang="en-GB" sz="240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a:effectLst/>
                          <a:latin typeface="Calibri Light" panose="020F0302020204030204" pitchFamily="34" charset="0"/>
                        </a:rPr>
                        <a:t>7.86</a:t>
                      </a:r>
                      <a:endParaRPr lang="en-GB" sz="240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r>
              <a:tr h="502408">
                <a:tc>
                  <a:txBody>
                    <a:bodyPr/>
                    <a:lstStyle/>
                    <a:p>
                      <a:pPr>
                        <a:lnSpc>
                          <a:spcPct val="107000"/>
                        </a:lnSpc>
                        <a:spcAft>
                          <a:spcPts val="0"/>
                        </a:spcAft>
                      </a:pPr>
                      <a:r>
                        <a:rPr lang="en-GB" sz="2400" dirty="0">
                          <a:effectLst/>
                          <a:latin typeface="Calibri Light" panose="020F0302020204030204" pitchFamily="34" charset="0"/>
                        </a:rPr>
                        <a:t>architecture</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a:effectLst/>
                          <a:latin typeface="Calibri Light" panose="020F0302020204030204" pitchFamily="34" charset="0"/>
                        </a:rPr>
                        <a:t>5.87</a:t>
                      </a:r>
                      <a:endParaRPr lang="en-GB" sz="240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a:effectLst/>
                          <a:latin typeface="Calibri Light" panose="020F0302020204030204" pitchFamily="34" charset="0"/>
                        </a:rPr>
                        <a:t>19.90</a:t>
                      </a:r>
                      <a:endParaRPr lang="en-GB" sz="240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r>
              <a:tr h="502408">
                <a:tc>
                  <a:txBody>
                    <a:bodyPr/>
                    <a:lstStyle/>
                    <a:p>
                      <a:pPr>
                        <a:lnSpc>
                          <a:spcPct val="107000"/>
                        </a:lnSpc>
                        <a:spcAft>
                          <a:spcPts val="0"/>
                        </a:spcAft>
                      </a:pPr>
                      <a:r>
                        <a:rPr lang="en-GB" sz="2400" dirty="0">
                          <a:effectLst/>
                          <a:latin typeface="Calibri Light" panose="020F0302020204030204" pitchFamily="34" charset="0"/>
                        </a:rPr>
                        <a:t>design subjects</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dirty="0">
                          <a:effectLst/>
                          <a:latin typeface="Calibri Light" panose="020F0302020204030204" pitchFamily="34" charset="0"/>
                        </a:rPr>
                        <a:t>10.04</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a:effectLst/>
                          <a:latin typeface="Calibri Light" panose="020F0302020204030204" pitchFamily="34" charset="0"/>
                        </a:rPr>
                        <a:t>16.46</a:t>
                      </a:r>
                      <a:endParaRPr lang="en-GB" sz="240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r>
              <a:tr h="502408">
                <a:tc>
                  <a:txBody>
                    <a:bodyPr/>
                    <a:lstStyle/>
                    <a:p>
                      <a:pPr>
                        <a:lnSpc>
                          <a:spcPct val="107000"/>
                        </a:lnSpc>
                        <a:spcAft>
                          <a:spcPts val="0"/>
                        </a:spcAft>
                      </a:pPr>
                      <a:r>
                        <a:rPr lang="en-GB" sz="2400" dirty="0">
                          <a:effectLst/>
                          <a:latin typeface="Calibri Light" panose="020F0302020204030204" pitchFamily="34" charset="0"/>
                        </a:rPr>
                        <a:t>vis com</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dirty="0">
                          <a:effectLst/>
                          <a:latin typeface="Calibri Light" panose="020F0302020204030204" pitchFamily="34" charset="0"/>
                        </a:rPr>
                        <a:t>12.48</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a:effectLst/>
                          <a:latin typeface="Calibri Light" panose="020F0302020204030204" pitchFamily="34" charset="0"/>
                        </a:rPr>
                        <a:t>4.91</a:t>
                      </a:r>
                      <a:endParaRPr lang="en-GB" sz="240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r>
              <a:tr h="502408">
                <a:tc>
                  <a:txBody>
                    <a:bodyPr/>
                    <a:lstStyle/>
                    <a:p>
                      <a:pPr>
                        <a:lnSpc>
                          <a:spcPct val="107000"/>
                        </a:lnSpc>
                        <a:spcAft>
                          <a:spcPts val="0"/>
                        </a:spcAft>
                      </a:pPr>
                      <a:r>
                        <a:rPr lang="en-GB" sz="2400" dirty="0">
                          <a:effectLst/>
                          <a:latin typeface="Calibri Light" panose="020F0302020204030204" pitchFamily="34" charset="0"/>
                        </a:rPr>
                        <a:t>fine art</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dirty="0">
                          <a:effectLst/>
                          <a:latin typeface="Calibri Light" panose="020F0302020204030204" pitchFamily="34" charset="0"/>
                        </a:rPr>
                        <a:t>39.54</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a:effectLst/>
                          <a:latin typeface="Calibri Light" panose="020F0302020204030204" pitchFamily="34" charset="0"/>
                        </a:rPr>
                        <a:t>36.36</a:t>
                      </a:r>
                      <a:endParaRPr lang="en-GB" sz="240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r>
              <a:tr h="502408">
                <a:tc>
                  <a:txBody>
                    <a:bodyPr/>
                    <a:lstStyle/>
                    <a:p>
                      <a:pPr>
                        <a:lnSpc>
                          <a:spcPct val="107000"/>
                        </a:lnSpc>
                        <a:spcAft>
                          <a:spcPts val="0"/>
                        </a:spcAft>
                      </a:pPr>
                      <a:r>
                        <a:rPr lang="en-GB" sz="2400" dirty="0" smtClean="0">
                          <a:effectLst/>
                          <a:latin typeface="Calibri Light" panose="020F0302020204030204" pitchFamily="34" charset="0"/>
                        </a:rPr>
                        <a:t>craft</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dirty="0">
                          <a:effectLst/>
                          <a:latin typeface="Calibri Light" panose="020F0302020204030204" pitchFamily="34" charset="0"/>
                        </a:rPr>
                        <a:t>8.11</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c>
                  <a:txBody>
                    <a:bodyPr/>
                    <a:lstStyle/>
                    <a:p>
                      <a:pPr algn="r">
                        <a:lnSpc>
                          <a:spcPct val="107000"/>
                        </a:lnSpc>
                        <a:spcAft>
                          <a:spcPts val="0"/>
                        </a:spcAft>
                      </a:pPr>
                      <a:r>
                        <a:rPr lang="en-GB" sz="2400" dirty="0">
                          <a:effectLst/>
                          <a:latin typeface="Calibri Light" panose="020F0302020204030204" pitchFamily="34" charset="0"/>
                        </a:rPr>
                        <a:t>3.93</a:t>
                      </a:r>
                      <a:endParaRPr lang="en-GB" sz="2400" dirty="0">
                        <a:effectLst/>
                        <a:latin typeface="Calibri Light" panose="020F0302020204030204" pitchFamily="34" charset="0"/>
                        <a:ea typeface="Times New Roman" panose="02020603050405020304" pitchFamily="18" charset="0"/>
                      </a:endParaRPr>
                    </a:p>
                  </a:txBody>
                  <a:tcPr marL="68580" marR="68580" marT="0" marB="0" anchor="b">
                    <a:solidFill>
                      <a:schemeClr val="bg2">
                        <a:lumMod val="20000"/>
                        <a:lumOff val="80000"/>
                      </a:schemeClr>
                    </a:solidFill>
                  </a:tcPr>
                </a:tc>
              </a:tr>
            </a:tbl>
          </a:graphicData>
        </a:graphic>
      </p:graphicFrame>
    </p:spTree>
    <p:extLst>
      <p:ext uri="{BB962C8B-B14F-4D97-AF65-F5344CB8AC3E}">
        <p14:creationId xmlns:p14="http://schemas.microsoft.com/office/powerpoint/2010/main" val="227937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solidFill>
            <a:schemeClr val="accent4">
              <a:lumMod val="20000"/>
              <a:lumOff val="80000"/>
            </a:schemeClr>
          </a:solidFill>
        </p:spPr>
        <p:txBody>
          <a:bodyPr/>
          <a:lstStyle/>
          <a:p>
            <a:r>
              <a:rPr lang="en-GB" dirty="0" smtClean="0"/>
              <a:t>REF 2014 research output dataset</a:t>
            </a:r>
            <a:endParaRPr lang="en-GB" dirty="0"/>
          </a:p>
        </p:txBody>
      </p:sp>
      <p:sp>
        <p:nvSpPr>
          <p:cNvPr id="3" name="Content Placeholder 2"/>
          <p:cNvSpPr>
            <a:spLocks noGrp="1"/>
          </p:cNvSpPr>
          <p:nvPr>
            <p:ph idx="1"/>
          </p:nvPr>
        </p:nvSpPr>
        <p:spPr/>
        <p:txBody>
          <a:bodyPr>
            <a:normAutofit lnSpcReduction="10000"/>
          </a:bodyPr>
          <a:lstStyle/>
          <a:p>
            <a:r>
              <a:rPr lang="en-GB" dirty="0" smtClean="0"/>
              <a:t>6321 output records</a:t>
            </a:r>
          </a:p>
          <a:p>
            <a:pPr lvl="1"/>
            <a:r>
              <a:rPr lang="en-GB" dirty="0" smtClean="0"/>
              <a:t>2980 considered so far</a:t>
            </a:r>
          </a:p>
          <a:p>
            <a:pPr lvl="1"/>
            <a:r>
              <a:rPr lang="en-GB" dirty="0" smtClean="0"/>
              <a:t>1703 coded so far</a:t>
            </a:r>
          </a:p>
          <a:p>
            <a:r>
              <a:rPr lang="en-GB" dirty="0" smtClean="0"/>
              <a:t>Method of coding</a:t>
            </a:r>
          </a:p>
          <a:p>
            <a:pPr lvl="1"/>
            <a:r>
              <a:rPr lang="en-GB" dirty="0" smtClean="0"/>
              <a:t>Use of Joint Academic Classification (JACS) code</a:t>
            </a:r>
          </a:p>
          <a:p>
            <a:pPr lvl="1"/>
            <a:r>
              <a:rPr lang="en-GB" dirty="0" smtClean="0"/>
              <a:t>review 300 word narrative, then web search for output and researcher</a:t>
            </a:r>
          </a:p>
          <a:p>
            <a:r>
              <a:rPr lang="en-GB" dirty="0" smtClean="0"/>
              <a:t>Time to code</a:t>
            </a:r>
          </a:p>
          <a:p>
            <a:pPr lvl="1"/>
            <a:r>
              <a:rPr lang="en-GB" dirty="0" smtClean="0"/>
              <a:t>Timed session, 65m19s, 26 records</a:t>
            </a:r>
          </a:p>
          <a:p>
            <a:pPr lvl="1"/>
            <a:r>
              <a:rPr lang="en-GB" dirty="0" smtClean="0"/>
              <a:t>from less than a minute to 9 minutes</a:t>
            </a:r>
          </a:p>
          <a:p>
            <a:r>
              <a:rPr lang="en-GB" dirty="0" smtClean="0"/>
              <a:t>Observations</a:t>
            </a:r>
            <a:r>
              <a:rPr lang="en-GB" dirty="0"/>
              <a:t> </a:t>
            </a:r>
            <a:r>
              <a:rPr lang="en-GB" dirty="0" smtClean="0"/>
              <a:t>&amp; issues</a:t>
            </a:r>
          </a:p>
        </p:txBody>
      </p:sp>
    </p:spTree>
    <p:extLst>
      <p:ext uri="{BB962C8B-B14F-4D97-AF65-F5344CB8AC3E}">
        <p14:creationId xmlns:p14="http://schemas.microsoft.com/office/powerpoint/2010/main" val="3700561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46" y="302780"/>
            <a:ext cx="11353800" cy="1325563"/>
          </a:xfrm>
          <a:solidFill>
            <a:schemeClr val="accent4">
              <a:lumMod val="20000"/>
              <a:lumOff val="80000"/>
            </a:schemeClr>
          </a:solidFill>
        </p:spPr>
        <p:txBody>
          <a:bodyPr/>
          <a:lstStyle/>
          <a:p>
            <a:r>
              <a:rPr lang="en-GB" dirty="0" smtClean="0"/>
              <a:t>Spread of discipline codes found so far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3263294"/>
              </p:ext>
            </p:extLst>
          </p:nvPr>
        </p:nvGraphicFramePr>
        <p:xfrm>
          <a:off x="883920" y="2034535"/>
          <a:ext cx="9677400" cy="4529760"/>
        </p:xfrm>
        <a:graphic>
          <a:graphicData uri="http://schemas.openxmlformats.org/drawingml/2006/table">
            <a:tbl>
              <a:tblPr>
                <a:tableStyleId>{5C22544A-7EE6-4342-B048-85BDC9FD1C3A}</a:tableStyleId>
              </a:tblPr>
              <a:tblGrid>
                <a:gridCol w="5580634"/>
                <a:gridCol w="2548382"/>
                <a:gridCol w="1548384"/>
              </a:tblGrid>
              <a:tr h="335728">
                <a:tc>
                  <a:txBody>
                    <a:bodyPr/>
                    <a:lstStyle/>
                    <a:p>
                      <a:pPr algn="l" fontAlgn="b"/>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outputs coded</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a:effectLst/>
                          <a:latin typeface="Calibri Light" panose="020F0302020204030204" pitchFamily="34" charset="0"/>
                        </a:rPr>
                        <a:t>%</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335728">
                <a:tc>
                  <a:txBody>
                    <a:bodyPr/>
                    <a:lstStyle/>
                    <a:p>
                      <a:pPr algn="l" fontAlgn="b"/>
                      <a:r>
                        <a:rPr lang="en-GB" sz="2400" u="none" strike="noStrike" dirty="0">
                          <a:effectLst/>
                          <a:latin typeface="Calibri Light" panose="020F0302020204030204" pitchFamily="34" charset="0"/>
                        </a:rPr>
                        <a:t>architecture, planning, interiors</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a:effectLst/>
                          <a:latin typeface="Calibri Light" panose="020F0302020204030204" pitchFamily="34" charset="0"/>
                        </a:rPr>
                        <a:t>41</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a:effectLst/>
                          <a:latin typeface="Calibri Light" panose="020F0302020204030204" pitchFamily="34" charset="0"/>
                        </a:rPr>
                        <a:t>2.41</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335728">
                <a:tc>
                  <a:txBody>
                    <a:bodyPr/>
                    <a:lstStyle/>
                    <a:p>
                      <a:pPr algn="l" fontAlgn="b"/>
                      <a:r>
                        <a:rPr lang="en-GB" sz="2400" u="none" strike="noStrike" dirty="0">
                          <a:effectLst/>
                          <a:latin typeface="Calibri Light" panose="020F0302020204030204" pitchFamily="34" charset="0"/>
                        </a:rPr>
                        <a:t>cinematics and photography</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a:effectLst/>
                          <a:latin typeface="Calibri Light" panose="020F0302020204030204" pitchFamily="34" charset="0"/>
                        </a:rPr>
                        <a:t>397</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a:effectLst/>
                          <a:latin typeface="Calibri Light" panose="020F0302020204030204" pitchFamily="34" charset="0"/>
                        </a:rPr>
                        <a:t>23.33</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335728">
                <a:tc>
                  <a:txBody>
                    <a:bodyPr/>
                    <a:lstStyle/>
                    <a:p>
                      <a:pPr algn="l" fontAlgn="b"/>
                      <a:r>
                        <a:rPr lang="en-GB" sz="2400" u="none" strike="noStrike" dirty="0">
                          <a:effectLst/>
                          <a:latin typeface="Calibri Light" panose="020F0302020204030204" pitchFamily="34" charset="0"/>
                        </a:rPr>
                        <a:t>clothing, fashion, textiles</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a:effectLst/>
                          <a:latin typeface="Calibri Light" panose="020F0302020204030204" pitchFamily="34" charset="0"/>
                        </a:rPr>
                        <a:t>148</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a:effectLst/>
                          <a:latin typeface="Calibri Light" panose="020F0302020204030204" pitchFamily="34" charset="0"/>
                        </a:rPr>
                        <a:t>8.70</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335728">
                <a:tc>
                  <a:txBody>
                    <a:bodyPr/>
                    <a:lstStyle/>
                    <a:p>
                      <a:pPr algn="l" fontAlgn="b"/>
                      <a:r>
                        <a:rPr lang="en-GB" sz="2400" u="none" strike="noStrike" dirty="0">
                          <a:effectLst/>
                          <a:latin typeface="Calibri Light" panose="020F0302020204030204" pitchFamily="34" charset="0"/>
                        </a:rPr>
                        <a:t>craft, jewellery, furniture, ceramics</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145</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a:effectLst/>
                          <a:latin typeface="Calibri Light" panose="020F0302020204030204" pitchFamily="34" charset="0"/>
                        </a:rPr>
                        <a:t>8.52</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401625">
                <a:tc>
                  <a:txBody>
                    <a:bodyPr/>
                    <a:lstStyle/>
                    <a:p>
                      <a:pPr algn="l" fontAlgn="b"/>
                      <a:r>
                        <a:rPr lang="en-GB" sz="2400" u="none" strike="noStrike" dirty="0">
                          <a:effectLst/>
                          <a:latin typeface="Calibri Light" panose="020F0302020204030204" pitchFamily="34" charset="0"/>
                        </a:rPr>
                        <a:t>design studies, industrial &amp; product design</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186</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a:effectLst/>
                          <a:latin typeface="Calibri Light" panose="020F0302020204030204" pitchFamily="34" charset="0"/>
                        </a:rPr>
                        <a:t>10.93</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335728">
                <a:tc>
                  <a:txBody>
                    <a:bodyPr/>
                    <a:lstStyle/>
                    <a:p>
                      <a:pPr algn="l" fontAlgn="b"/>
                      <a:r>
                        <a:rPr lang="en-GB" sz="2400" u="none" strike="noStrike" dirty="0">
                          <a:effectLst/>
                          <a:latin typeface="Calibri Light" panose="020F0302020204030204" pitchFamily="34" charset="0"/>
                        </a:rPr>
                        <a:t>fine art</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272</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15.98</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335728">
                <a:tc>
                  <a:txBody>
                    <a:bodyPr/>
                    <a:lstStyle/>
                    <a:p>
                      <a:pPr algn="l" fontAlgn="b"/>
                      <a:r>
                        <a:rPr lang="en-GB" sz="2400" u="none" strike="noStrike" dirty="0">
                          <a:effectLst/>
                          <a:latin typeface="Calibri Light" panose="020F0302020204030204" pitchFamily="34" charset="0"/>
                        </a:rPr>
                        <a:t>graphics, typography, illustration</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54</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3.17</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335728">
                <a:tc>
                  <a:txBody>
                    <a:bodyPr/>
                    <a:lstStyle/>
                    <a:p>
                      <a:pPr algn="l" fontAlgn="b"/>
                      <a:r>
                        <a:rPr lang="en-GB" sz="2400" u="none" strike="noStrike">
                          <a:effectLst/>
                          <a:latin typeface="Calibri Light" panose="020F0302020204030204" pitchFamily="34" charset="0"/>
                        </a:rPr>
                        <a:t>interactive design</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59</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3.47</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341556">
                <a:tc>
                  <a:txBody>
                    <a:bodyPr/>
                    <a:lstStyle/>
                    <a:p>
                      <a:pPr algn="l" fontAlgn="b"/>
                      <a:r>
                        <a:rPr lang="en-GB" sz="2400" u="none" strike="noStrike">
                          <a:effectLst/>
                          <a:latin typeface="Calibri Light" panose="020F0302020204030204" pitchFamily="34" charset="0"/>
                        </a:rPr>
                        <a:t>museum studies and art &amp; design history</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271</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15.92</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335728">
                <a:tc>
                  <a:txBody>
                    <a:bodyPr/>
                    <a:lstStyle/>
                    <a:p>
                      <a:pPr algn="l" fontAlgn="b"/>
                      <a:r>
                        <a:rPr lang="en-GB" sz="2400" u="none" strike="noStrike">
                          <a:effectLst/>
                          <a:latin typeface="Calibri Light" panose="020F0302020204030204" pitchFamily="34" charset="0"/>
                        </a:rPr>
                        <a:t>music and its history</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19</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1.12</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r h="335728">
                <a:tc>
                  <a:txBody>
                    <a:bodyPr/>
                    <a:lstStyle/>
                    <a:p>
                      <a:pPr algn="l" fontAlgn="b"/>
                      <a:r>
                        <a:rPr lang="en-GB" sz="2400" u="none" strike="noStrike">
                          <a:effectLst/>
                          <a:latin typeface="Calibri Light" panose="020F0302020204030204" pitchFamily="34" charset="0"/>
                        </a:rPr>
                        <a:t>theatre &amp; its history</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a:effectLst/>
                          <a:latin typeface="Calibri Light" panose="020F0302020204030204" pitchFamily="34" charset="0"/>
                        </a:rPr>
                        <a:t>110</a:t>
                      </a:r>
                      <a:endParaRPr lang="en-GB" sz="2400" b="0" i="0" u="none" strike="noStrike">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c>
                  <a:txBody>
                    <a:bodyPr/>
                    <a:lstStyle/>
                    <a:p>
                      <a:pPr algn="r" fontAlgn="b"/>
                      <a:r>
                        <a:rPr lang="en-GB" sz="2400" u="none" strike="noStrike" dirty="0">
                          <a:effectLst/>
                          <a:latin typeface="Calibri Light" panose="020F0302020204030204" pitchFamily="34" charset="0"/>
                        </a:rPr>
                        <a:t>6.46</a:t>
                      </a:r>
                      <a:endParaRPr lang="en-GB" sz="2400" b="0" i="0" u="none" strike="noStrike" dirty="0">
                        <a:solidFill>
                          <a:srgbClr val="000000"/>
                        </a:solidFill>
                        <a:effectLst/>
                        <a:latin typeface="Calibri Light" panose="020F0302020204030204" pitchFamily="34" charset="0"/>
                      </a:endParaRPr>
                    </a:p>
                  </a:txBody>
                  <a:tcPr marL="9525" marR="9525" marT="9525" marB="0" anchor="b">
                    <a:solidFill>
                      <a:schemeClr val="bg2">
                        <a:lumMod val="90000"/>
                      </a:schemeClr>
                    </a:solidFill>
                  </a:tcPr>
                </a:tc>
              </a:tr>
            </a:tbl>
          </a:graphicData>
        </a:graphic>
      </p:graphicFrame>
    </p:spTree>
    <p:extLst>
      <p:ext uri="{BB962C8B-B14F-4D97-AF65-F5344CB8AC3E}">
        <p14:creationId xmlns:p14="http://schemas.microsoft.com/office/powerpoint/2010/main" val="637476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solidFill>
            <a:schemeClr val="accent1">
              <a:lumMod val="20000"/>
              <a:lumOff val="80000"/>
            </a:schemeClr>
          </a:solidFill>
        </p:spPr>
        <p:txBody>
          <a:bodyPr/>
          <a:lstStyle/>
          <a:p>
            <a:r>
              <a:rPr lang="en-GB" dirty="0" smtClean="0"/>
              <a:t>Interrogating PhD abstracts</a:t>
            </a:r>
            <a:endParaRPr lang="en-GB" dirty="0"/>
          </a:p>
        </p:txBody>
      </p:sp>
      <p:sp>
        <p:nvSpPr>
          <p:cNvPr id="3" name="Content Placeholder 2"/>
          <p:cNvSpPr>
            <a:spLocks noGrp="1"/>
          </p:cNvSpPr>
          <p:nvPr>
            <p:ph idx="1"/>
          </p:nvPr>
        </p:nvSpPr>
        <p:spPr>
          <a:xfrm>
            <a:off x="838200" y="2122805"/>
            <a:ext cx="10515600" cy="4351338"/>
          </a:xfrm>
        </p:spPr>
        <p:txBody>
          <a:bodyPr/>
          <a:lstStyle/>
          <a:p>
            <a:r>
              <a:rPr lang="en-GB" dirty="0" smtClean="0"/>
              <a:t>1955-2008</a:t>
            </a:r>
          </a:p>
          <a:p>
            <a:endParaRPr lang="en-GB" dirty="0"/>
          </a:p>
          <a:p>
            <a:endParaRPr lang="en-GB" dirty="0" smtClean="0"/>
          </a:p>
          <a:p>
            <a:endParaRPr lang="en-GB" dirty="0"/>
          </a:p>
          <a:p>
            <a:endParaRPr lang="en-GB" dirty="0" smtClean="0"/>
          </a:p>
          <a:p>
            <a:endParaRPr lang="en-GB" dirty="0"/>
          </a:p>
          <a:p>
            <a:pPr marL="0" indent="0">
              <a:buNone/>
            </a:pPr>
            <a:endParaRPr lang="en-GB" dirty="0" smtClean="0"/>
          </a:p>
          <a:p>
            <a:r>
              <a:rPr lang="en-GB" dirty="0" smtClean="0"/>
              <a:t>2008-2015</a:t>
            </a:r>
          </a:p>
          <a:p>
            <a:endParaRPr lang="en-GB" dirty="0"/>
          </a:p>
        </p:txBody>
      </p:sp>
      <p:pic>
        <p:nvPicPr>
          <p:cNvPr id="4" name="Picture 3"/>
          <p:cNvPicPr>
            <a:picLocks noChangeAspect="1"/>
          </p:cNvPicPr>
          <p:nvPr/>
        </p:nvPicPr>
        <p:blipFill>
          <a:blip r:embed="rId3"/>
          <a:stretch>
            <a:fillRect/>
          </a:stretch>
        </p:blipFill>
        <p:spPr>
          <a:xfrm>
            <a:off x="3733800" y="2122805"/>
            <a:ext cx="7620000" cy="2971800"/>
          </a:xfrm>
          <a:prstGeom prst="rect">
            <a:avLst/>
          </a:prstGeom>
        </p:spPr>
      </p:pic>
    </p:spTree>
    <p:extLst>
      <p:ext uri="{BB962C8B-B14F-4D97-AF65-F5344CB8AC3E}">
        <p14:creationId xmlns:p14="http://schemas.microsoft.com/office/powerpoint/2010/main" val="355362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ltLang="en-US" dirty="0" smtClean="0"/>
              <a:t>EU</a:t>
            </a:r>
          </a:p>
        </p:txBody>
      </p:sp>
      <p:sp>
        <p:nvSpPr>
          <p:cNvPr id="45059" name="Rectangle 3"/>
          <p:cNvSpPr>
            <a:spLocks noGrp="1" noChangeArrowheads="1"/>
          </p:cNvSpPr>
          <p:nvPr>
            <p:ph type="body" idx="1"/>
          </p:nvPr>
        </p:nvSpPr>
        <p:spPr>
          <a:xfrm>
            <a:off x="838200" y="1447801"/>
            <a:ext cx="10515600" cy="4169228"/>
          </a:xfrm>
        </p:spPr>
        <p:txBody>
          <a:bodyPr>
            <a:normAutofit/>
          </a:bodyPr>
          <a:lstStyle/>
          <a:p>
            <a:pPr marL="0" eaLnBrk="1" hangingPunct="1">
              <a:buFontTx/>
              <a:buNone/>
            </a:pPr>
            <a:r>
              <a:rPr lang="en-GB" altLang="en-US" dirty="0" smtClean="0"/>
              <a:t>Knowledge lies at the heart of the European Union's Lisbon Strategy to become the " </a:t>
            </a:r>
            <a:r>
              <a:rPr lang="en-GB" altLang="en-US" b="1" dirty="0" smtClean="0"/>
              <a:t>most dynamic competitive knowledge-based economy in the world</a:t>
            </a:r>
            <a:r>
              <a:rPr lang="en-GB" altLang="en-US" dirty="0" smtClean="0"/>
              <a:t>". </a:t>
            </a:r>
          </a:p>
          <a:p>
            <a:pPr marL="0" eaLnBrk="1" hangingPunct="1">
              <a:buFontTx/>
              <a:buNone/>
            </a:pPr>
            <a:r>
              <a:rPr lang="en-GB" altLang="en-US" dirty="0" smtClean="0"/>
              <a:t>The ' </a:t>
            </a:r>
            <a:r>
              <a:rPr lang="en-GB" altLang="en-US" b="1" dirty="0" smtClean="0"/>
              <a:t>knowledge triangle</a:t>
            </a:r>
            <a:r>
              <a:rPr lang="en-GB" altLang="en-US" dirty="0" smtClean="0"/>
              <a:t>' - </a:t>
            </a:r>
            <a:r>
              <a:rPr lang="en-GB" altLang="en-US" b="1" dirty="0" smtClean="0"/>
              <a:t>research, education</a:t>
            </a:r>
            <a:r>
              <a:rPr lang="en-GB" altLang="en-US" dirty="0" smtClean="0"/>
              <a:t> and </a:t>
            </a:r>
            <a:r>
              <a:rPr lang="en-GB" altLang="en-US" b="1" dirty="0" smtClean="0"/>
              <a:t>innovation</a:t>
            </a:r>
            <a:r>
              <a:rPr lang="en-GB" altLang="en-US" dirty="0" smtClean="0"/>
              <a:t> - is a core factor in European efforts to meet the ambitious Lisbon goals. Numerous programmes, initiatives and support measures are carried out at EU level in support of knowledge. </a:t>
            </a:r>
          </a:p>
          <a:p>
            <a:pPr eaLnBrk="1" hangingPunct="1">
              <a:buFontTx/>
              <a:buNone/>
            </a:pPr>
            <a:r>
              <a:rPr lang="en-GB" altLang="en-US" dirty="0" smtClean="0">
                <a:hlinkClick r:id="rId3"/>
              </a:rPr>
              <a:t>http://cordis.europa.eu/fp7/understand_en.html</a:t>
            </a:r>
            <a:r>
              <a:rPr lang="en-GB" altLang="en-US" dirty="0" smtClean="0"/>
              <a:t/>
            </a:r>
            <a:br>
              <a:rPr lang="en-GB" altLang="en-US" dirty="0" smtClean="0"/>
            </a:br>
            <a:endParaRPr lang="en-GB" altLang="en-US" dirty="0" smtClean="0"/>
          </a:p>
        </p:txBody>
      </p:sp>
    </p:spTree>
    <p:extLst>
      <p:ext uri="{BB962C8B-B14F-4D97-AF65-F5344CB8AC3E}">
        <p14:creationId xmlns:p14="http://schemas.microsoft.com/office/powerpoint/2010/main" val="4196588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GB" altLang="en-US" smtClean="0"/>
              <a:t>UK design students at ugrad, pgrad &amp; doc</a:t>
            </a:r>
          </a:p>
        </p:txBody>
      </p:sp>
      <p:sp>
        <p:nvSpPr>
          <p:cNvPr id="727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ea typeface="MS PGothic" panose="020B0600070205080204" pitchFamily="34" charset="-128"/>
              </a:defRPr>
            </a:lvl1pPr>
            <a:lvl2pPr marL="742950" indent="-285750">
              <a:defRPr sz="2800">
                <a:solidFill>
                  <a:srgbClr val="004D75"/>
                </a:solidFill>
                <a:latin typeface="Verdana" panose="020B0604030504040204" pitchFamily="34" charset="0"/>
                <a:ea typeface="MS PGothic" panose="020B0600070205080204" pitchFamily="34" charset="-128"/>
              </a:defRPr>
            </a:lvl2pPr>
            <a:lvl3pPr marL="1143000" indent="-228600">
              <a:defRPr sz="2800">
                <a:solidFill>
                  <a:srgbClr val="004D75"/>
                </a:solidFill>
                <a:latin typeface="Verdana" panose="020B0604030504040204" pitchFamily="34" charset="0"/>
                <a:ea typeface="MS PGothic" panose="020B0600070205080204" pitchFamily="34" charset="-128"/>
              </a:defRPr>
            </a:lvl3pPr>
            <a:lvl4pPr marL="1600200" indent="-228600">
              <a:defRPr sz="2800">
                <a:solidFill>
                  <a:srgbClr val="004D75"/>
                </a:solidFill>
                <a:latin typeface="Verdana" panose="020B0604030504040204" pitchFamily="34" charset="0"/>
                <a:ea typeface="MS PGothic" panose="020B0600070205080204" pitchFamily="34" charset="-128"/>
              </a:defRPr>
            </a:lvl4pPr>
            <a:lvl5pPr marL="2057400" indent="-228600">
              <a:defRPr sz="2800">
                <a:solidFill>
                  <a:srgbClr val="004D75"/>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E86FF20C-B7D1-499C-A77F-D5A1FB58A1CE}" type="datetime4">
              <a:rPr lang="en-GB" altLang="en-US" sz="1200"/>
              <a:pPr/>
              <a:t>19 May 2016</a:t>
            </a:fld>
            <a:endParaRPr lang="en-GB" altLang="en-US" sz="1200"/>
          </a:p>
        </p:txBody>
      </p:sp>
      <p:graphicFrame>
        <p:nvGraphicFramePr>
          <p:cNvPr id="6" name="Chart 5"/>
          <p:cNvGraphicFramePr/>
          <p:nvPr/>
        </p:nvGraphicFramePr>
        <p:xfrm>
          <a:off x="1524001" y="1988840"/>
          <a:ext cx="4427984"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5951984" y="1556792"/>
          <a:ext cx="4896544" cy="53012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3422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GB" altLang="en-US" smtClean="0"/>
              <a:t>The PhD in the EU</a:t>
            </a:r>
          </a:p>
        </p:txBody>
      </p:sp>
      <p:sp>
        <p:nvSpPr>
          <p:cNvPr id="47106" name="Content Placeholder 2"/>
          <p:cNvSpPr>
            <a:spLocks noGrp="1"/>
          </p:cNvSpPr>
          <p:nvPr>
            <p:ph idx="1"/>
          </p:nvPr>
        </p:nvSpPr>
        <p:spPr>
          <a:xfrm>
            <a:off x="838200" y="1690688"/>
            <a:ext cx="9372600" cy="4470626"/>
          </a:xfrm>
        </p:spPr>
        <p:txBody>
          <a:bodyPr>
            <a:normAutofit lnSpcReduction="10000"/>
          </a:bodyPr>
          <a:lstStyle/>
          <a:p>
            <a:r>
              <a:rPr lang="en-GB" altLang="en-US" dirty="0" smtClean="0"/>
              <a:t>With 111,000 new doctorates awarded each year, the European Union produces nearly twice as many doctorates as the USA</a:t>
            </a:r>
          </a:p>
          <a:p>
            <a:r>
              <a:rPr lang="en-GB" altLang="en-US" dirty="0" smtClean="0"/>
              <a:t>Bologna Policy Forum Statement , Vienna, March 12, 2010 </a:t>
            </a:r>
          </a:p>
          <a:p>
            <a:r>
              <a:rPr lang="en-GB" altLang="en-US" dirty="0" smtClean="0"/>
              <a:t>To address the great societal challenges, we need more cooperation among the higher education and research systems of the different world regions. While respecting the autonomy of higher education institutions with their diverse missions, we will therefore continue our dialogue and engage in building a community of practice from which all may draw inspiration and to which all can contribute. </a:t>
            </a:r>
          </a:p>
          <a:p>
            <a:endParaRPr lang="en-GB" altLang="en-US" dirty="0" smtClean="0"/>
          </a:p>
        </p:txBody>
      </p:sp>
      <p:sp>
        <p:nvSpPr>
          <p:cNvPr id="4710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ea typeface="MS PGothic" panose="020B0600070205080204" pitchFamily="34" charset="-128"/>
              </a:defRPr>
            </a:lvl1pPr>
            <a:lvl2pPr marL="742950" indent="-285750">
              <a:defRPr sz="2800">
                <a:solidFill>
                  <a:srgbClr val="004D75"/>
                </a:solidFill>
                <a:latin typeface="Verdana" panose="020B0604030504040204" pitchFamily="34" charset="0"/>
                <a:ea typeface="MS PGothic" panose="020B0600070205080204" pitchFamily="34" charset="-128"/>
              </a:defRPr>
            </a:lvl2pPr>
            <a:lvl3pPr marL="1143000" indent="-228600">
              <a:defRPr sz="2800">
                <a:solidFill>
                  <a:srgbClr val="004D75"/>
                </a:solidFill>
                <a:latin typeface="Verdana" panose="020B0604030504040204" pitchFamily="34" charset="0"/>
                <a:ea typeface="MS PGothic" panose="020B0600070205080204" pitchFamily="34" charset="-128"/>
              </a:defRPr>
            </a:lvl3pPr>
            <a:lvl4pPr marL="1600200" indent="-228600">
              <a:defRPr sz="2800">
                <a:solidFill>
                  <a:srgbClr val="004D75"/>
                </a:solidFill>
                <a:latin typeface="Verdana" panose="020B0604030504040204" pitchFamily="34" charset="0"/>
                <a:ea typeface="MS PGothic" panose="020B0600070205080204" pitchFamily="34" charset="-128"/>
              </a:defRPr>
            </a:lvl4pPr>
            <a:lvl5pPr marL="2057400" indent="-228600">
              <a:defRPr sz="2800">
                <a:solidFill>
                  <a:srgbClr val="004D75"/>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rgbClr val="004D75"/>
                </a:solidFill>
                <a:latin typeface="Verdana" panose="020B0604030504040204" pitchFamily="34" charset="0"/>
                <a:ea typeface="MS PGothic" panose="020B0600070205080204" pitchFamily="34" charset="-128"/>
              </a:defRPr>
            </a:lvl9pPr>
          </a:lstStyle>
          <a:p>
            <a:fld id="{26AFE75E-512C-468E-AD91-DE1CC9D698AD}" type="datetime4">
              <a:rPr lang="en-GB" altLang="en-US" sz="1200"/>
              <a:pPr/>
              <a:t>19 May 2016</a:t>
            </a:fld>
            <a:endParaRPr lang="en-GB" altLang="en-US" sz="1200"/>
          </a:p>
        </p:txBody>
      </p:sp>
    </p:spTree>
    <p:extLst>
      <p:ext uri="{BB962C8B-B14F-4D97-AF65-F5344CB8AC3E}">
        <p14:creationId xmlns:p14="http://schemas.microsoft.com/office/powerpoint/2010/main" val="1608820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333399"/>
                </a:solidFill>
                <a:latin typeface="Arial"/>
              </a:rPr>
              <a:t>Dewey, JACS and precision in terminology</a:t>
            </a:r>
            <a:br>
              <a:rPr lang="en-GB" sz="3200" dirty="0" smtClean="0">
                <a:solidFill>
                  <a:srgbClr val="333399"/>
                </a:solidFill>
                <a:latin typeface="Arial"/>
              </a:rPr>
            </a:br>
            <a:r>
              <a:rPr lang="en-GB" sz="3200" dirty="0" smtClean="0">
                <a:solidFill>
                  <a:srgbClr val="333399"/>
                </a:solidFill>
                <a:latin typeface="Arial"/>
              </a:rPr>
              <a:t> </a:t>
            </a:r>
            <a:endParaRPr lang="en-GB" sz="3600" dirty="0">
              <a:solidFill>
                <a:srgbClr val="0033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t>Coding schema</a:t>
            </a:r>
          </a:p>
          <a:p>
            <a:r>
              <a:rPr lang="en-GB" dirty="0" smtClean="0"/>
              <a:t>Systematics</a:t>
            </a:r>
          </a:p>
          <a:p>
            <a:r>
              <a:rPr lang="en-GB" dirty="0" smtClean="0"/>
              <a:t>Thoroughness</a:t>
            </a:r>
          </a:p>
          <a:p>
            <a:pPr marL="0" indent="0">
              <a:buNone/>
            </a:pPr>
            <a:endParaRPr lang="en-GB" dirty="0"/>
          </a:p>
        </p:txBody>
      </p:sp>
    </p:spTree>
    <p:extLst>
      <p:ext uri="{BB962C8B-B14F-4D97-AF65-F5344CB8AC3E}">
        <p14:creationId xmlns:p14="http://schemas.microsoft.com/office/powerpoint/2010/main" val="3987619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Dewey categorisation of </a:t>
            </a:r>
            <a:r>
              <a:rPr lang="en-GB" dirty="0" err="1" smtClean="0"/>
              <a:t>EThoS</a:t>
            </a:r>
            <a:r>
              <a:rPr lang="en-GB" dirty="0" smtClean="0"/>
              <a:t> records</a:t>
            </a:r>
            <a:endParaRPr lang="en-GB" dirty="0"/>
          </a:p>
        </p:txBody>
      </p:sp>
      <p:sp>
        <p:nvSpPr>
          <p:cNvPr id="3" name="Content Placeholder 2"/>
          <p:cNvSpPr>
            <a:spLocks noGrp="1"/>
          </p:cNvSpPr>
          <p:nvPr>
            <p:ph idx="1"/>
          </p:nvPr>
        </p:nvSpPr>
        <p:spPr>
          <a:xfrm>
            <a:off x="334434" y="2910841"/>
            <a:ext cx="11330517" cy="3581399"/>
          </a:xfrm>
        </p:spPr>
        <p:txBody>
          <a:bodyPr/>
          <a:lstStyle/>
          <a:p>
            <a:r>
              <a:rPr lang="en-GB" dirty="0">
                <a:solidFill>
                  <a:schemeClr val="accent2">
                    <a:lumMod val="75000"/>
                  </a:schemeClr>
                </a:solidFill>
              </a:rPr>
              <a:t>701-708 Standard subdivisions of fine and decorative arts</a:t>
            </a:r>
            <a:r>
              <a:rPr lang="en-GB" dirty="0">
                <a:solidFill>
                  <a:srgbClr val="0099FF"/>
                </a:solidFill>
              </a:rPr>
              <a:t> </a:t>
            </a:r>
          </a:p>
          <a:p>
            <a:r>
              <a:rPr lang="en-GB" sz="2000" u="sng" dirty="0">
                <a:solidFill>
                  <a:schemeClr val="tx1"/>
                </a:solidFill>
                <a:hlinkClick r:id="rId3"/>
              </a:rPr>
              <a:t>701</a:t>
            </a:r>
            <a:r>
              <a:rPr lang="en-GB" sz="2000" dirty="0">
                <a:solidFill>
                  <a:schemeClr val="tx1"/>
                </a:solidFill>
              </a:rPr>
              <a:t> Philosophy and theory of fine and decorative arts </a:t>
            </a:r>
          </a:p>
          <a:p>
            <a:r>
              <a:rPr lang="en-GB" sz="2000" u="sng" dirty="0">
                <a:solidFill>
                  <a:schemeClr val="tx1"/>
                </a:solidFill>
                <a:hlinkClick r:id="rId4"/>
              </a:rPr>
              <a:t>702</a:t>
            </a:r>
            <a:r>
              <a:rPr lang="en-GB" sz="2000" dirty="0">
                <a:solidFill>
                  <a:schemeClr val="tx1"/>
                </a:solidFill>
              </a:rPr>
              <a:t> Miscellany of fine and decorative arts </a:t>
            </a:r>
          </a:p>
          <a:p>
            <a:r>
              <a:rPr lang="en-GB" sz="2000" u="sng" strike="sngStrike" dirty="0">
                <a:solidFill>
                  <a:schemeClr val="tx1"/>
                </a:solidFill>
                <a:hlinkClick r:id="rId5"/>
              </a:rPr>
              <a:t>703</a:t>
            </a:r>
            <a:r>
              <a:rPr lang="en-GB" sz="2000" strike="sngStrike" dirty="0">
                <a:solidFill>
                  <a:schemeClr val="tx1"/>
                </a:solidFill>
              </a:rPr>
              <a:t> Dictionaries, </a:t>
            </a:r>
            <a:r>
              <a:rPr lang="en-GB" sz="2000" strike="sngStrike" dirty="0" err="1">
                <a:solidFill>
                  <a:schemeClr val="tx1"/>
                </a:solidFill>
              </a:rPr>
              <a:t>encyclopedias</a:t>
            </a:r>
            <a:r>
              <a:rPr lang="en-GB" sz="2000" strike="sngStrike" dirty="0">
                <a:solidFill>
                  <a:schemeClr val="tx1"/>
                </a:solidFill>
              </a:rPr>
              <a:t>, concordances of fine and decorative arts</a:t>
            </a:r>
            <a:r>
              <a:rPr lang="en-GB" sz="2000" dirty="0">
                <a:solidFill>
                  <a:schemeClr val="tx1"/>
                </a:solidFill>
              </a:rPr>
              <a:t> </a:t>
            </a:r>
          </a:p>
          <a:p>
            <a:r>
              <a:rPr lang="en-GB" sz="2000" u="sng" dirty="0">
                <a:solidFill>
                  <a:schemeClr val="tx1"/>
                </a:solidFill>
                <a:hlinkClick r:id="rId6"/>
              </a:rPr>
              <a:t>704</a:t>
            </a:r>
            <a:r>
              <a:rPr lang="en-GB" sz="2000" dirty="0">
                <a:solidFill>
                  <a:schemeClr val="tx1"/>
                </a:solidFill>
              </a:rPr>
              <a:t> Special topics in fine and decorative arts </a:t>
            </a:r>
          </a:p>
          <a:p>
            <a:r>
              <a:rPr lang="en-GB" sz="2000" u="sng" strike="sngStrike" dirty="0">
                <a:solidFill>
                  <a:schemeClr val="tx1"/>
                </a:solidFill>
                <a:hlinkClick r:id="rId7"/>
              </a:rPr>
              <a:t>705</a:t>
            </a:r>
            <a:r>
              <a:rPr lang="en-GB" sz="2000" strike="sngStrike" dirty="0">
                <a:solidFill>
                  <a:schemeClr val="tx1"/>
                </a:solidFill>
              </a:rPr>
              <a:t> Serial publications of fine and decorative arts</a:t>
            </a:r>
            <a:endParaRPr lang="en-GB" sz="2000" dirty="0">
              <a:solidFill>
                <a:schemeClr val="tx1"/>
              </a:solidFill>
            </a:endParaRPr>
          </a:p>
          <a:p>
            <a:r>
              <a:rPr lang="en-GB" sz="2000" u="sng" dirty="0">
                <a:solidFill>
                  <a:schemeClr val="tx1"/>
                </a:solidFill>
                <a:hlinkClick r:id="rId8"/>
              </a:rPr>
              <a:t>706</a:t>
            </a:r>
            <a:r>
              <a:rPr lang="en-GB" sz="2000" dirty="0">
                <a:solidFill>
                  <a:schemeClr val="tx1"/>
                </a:solidFill>
              </a:rPr>
              <a:t> Organizations and management of fine and decorative arts</a:t>
            </a:r>
          </a:p>
          <a:p>
            <a:r>
              <a:rPr lang="en-GB" sz="2000" u="sng" dirty="0">
                <a:solidFill>
                  <a:schemeClr val="tx1"/>
                </a:solidFill>
                <a:hlinkClick r:id="rId9"/>
              </a:rPr>
              <a:t>707</a:t>
            </a:r>
            <a:r>
              <a:rPr lang="en-GB" sz="2000" dirty="0">
                <a:solidFill>
                  <a:schemeClr val="tx1"/>
                </a:solidFill>
              </a:rPr>
              <a:t> Education, research, related topics of fine and decorative arts</a:t>
            </a:r>
          </a:p>
          <a:p>
            <a:r>
              <a:rPr lang="en-GB" sz="2000" u="sng" dirty="0">
                <a:solidFill>
                  <a:schemeClr val="tx1"/>
                </a:solidFill>
                <a:hlinkClick r:id="rId10"/>
              </a:rPr>
              <a:t>708</a:t>
            </a:r>
            <a:r>
              <a:rPr lang="en-GB" sz="2000" dirty="0">
                <a:solidFill>
                  <a:schemeClr val="tx1"/>
                </a:solidFill>
              </a:rPr>
              <a:t> Galleries, museums, private collections of fine and decorative </a:t>
            </a:r>
            <a:r>
              <a:rPr lang="en-GB" sz="2000" dirty="0" smtClean="0">
                <a:solidFill>
                  <a:schemeClr val="tx1"/>
                </a:solidFill>
              </a:rPr>
              <a:t>arts</a:t>
            </a:r>
          </a:p>
          <a:p>
            <a:r>
              <a:rPr lang="en-GB" sz="2000" u="sng" dirty="0" smtClean="0">
                <a:solidFill>
                  <a:schemeClr val="tx1"/>
                </a:solidFill>
                <a:hlinkClick r:id="rId10"/>
              </a:rPr>
              <a:t>709 </a:t>
            </a:r>
            <a:r>
              <a:rPr lang="en-GB" sz="2000" dirty="0" smtClean="0">
                <a:solidFill>
                  <a:schemeClr val="tx1"/>
                </a:solidFill>
              </a:rPr>
              <a:t>History, geographic treatment, biography</a:t>
            </a:r>
            <a:endParaRPr lang="en-GB" sz="2000" u="sng" dirty="0" smtClean="0">
              <a:solidFill>
                <a:schemeClr val="tx1"/>
              </a:solidFill>
            </a:endParaRPr>
          </a:p>
          <a:p>
            <a:endParaRPr lang="en-GB" dirty="0"/>
          </a:p>
        </p:txBody>
      </p:sp>
      <p:pic>
        <p:nvPicPr>
          <p:cNvPr id="4" name="Picture 3"/>
          <p:cNvPicPr>
            <a:picLocks noChangeAspect="1"/>
          </p:cNvPicPr>
          <p:nvPr/>
        </p:nvPicPr>
        <p:blipFill>
          <a:blip r:embed="rId11"/>
          <a:stretch>
            <a:fillRect/>
          </a:stretch>
        </p:blipFill>
        <p:spPr>
          <a:xfrm>
            <a:off x="7686695" y="61327"/>
            <a:ext cx="5734009" cy="2895186"/>
          </a:xfrm>
          <a:prstGeom prst="rect">
            <a:avLst/>
          </a:prstGeom>
        </p:spPr>
      </p:pic>
      <p:pic>
        <p:nvPicPr>
          <p:cNvPr id="5" name="Picture 4"/>
          <p:cNvPicPr>
            <a:picLocks noChangeAspect="1"/>
          </p:cNvPicPr>
          <p:nvPr/>
        </p:nvPicPr>
        <p:blipFill>
          <a:blip r:embed="rId12"/>
          <a:stretch>
            <a:fillRect/>
          </a:stretch>
        </p:blipFill>
        <p:spPr>
          <a:xfrm>
            <a:off x="8440228" y="2649822"/>
            <a:ext cx="5734009" cy="4208178"/>
          </a:xfrm>
          <a:prstGeom prst="rect">
            <a:avLst/>
          </a:prstGeom>
        </p:spPr>
      </p:pic>
    </p:spTree>
    <p:extLst>
      <p:ext uri="{BB962C8B-B14F-4D97-AF65-F5344CB8AC3E}">
        <p14:creationId xmlns:p14="http://schemas.microsoft.com/office/powerpoint/2010/main" val="3319321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scale of the UK education field – first degrees</a:t>
            </a:r>
            <a:endParaRPr lang="en-GB" dirty="0"/>
          </a:p>
        </p:txBody>
      </p:sp>
      <p:graphicFrame>
        <p:nvGraphicFramePr>
          <p:cNvPr id="4" name="Content Placeholder 3"/>
          <p:cNvGraphicFramePr>
            <a:graphicFrameLocks noGrp="1"/>
          </p:cNvGraphicFramePr>
          <p:nvPr>
            <p:ph idx="1"/>
            <p:extLst/>
          </p:nvPr>
        </p:nvGraphicFramePr>
        <p:xfrm>
          <a:off x="334963" y="1600200"/>
          <a:ext cx="11329987"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712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degrees and PhDs</a:t>
            </a:r>
            <a:endParaRPr lang="en-GB" dirty="0"/>
          </a:p>
        </p:txBody>
      </p:sp>
      <p:graphicFrame>
        <p:nvGraphicFramePr>
          <p:cNvPr id="4" name="Content Placeholder 3"/>
          <p:cNvGraphicFramePr>
            <a:graphicFrameLocks noGrp="1"/>
          </p:cNvGraphicFramePr>
          <p:nvPr>
            <p:ph idx="1"/>
            <p:extLst/>
          </p:nvPr>
        </p:nvGraphicFramePr>
        <p:xfrm>
          <a:off x="426403" y="1567543"/>
          <a:ext cx="11329987" cy="4532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8535764" y="1908000"/>
          <a:ext cx="2974918" cy="419317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608423" y="5956659"/>
            <a:ext cx="2026517" cy="276999"/>
          </a:xfrm>
          <a:prstGeom prst="rect">
            <a:avLst/>
          </a:prstGeom>
          <a:noFill/>
        </p:spPr>
        <p:txBody>
          <a:bodyPr wrap="none" rtlCol="0">
            <a:spAutoFit/>
          </a:bodyPr>
          <a:lstStyle/>
          <a:p>
            <a:r>
              <a:rPr lang="en-GB" sz="1200" dirty="0" smtClean="0">
                <a:solidFill>
                  <a:srgbClr val="000000"/>
                </a:solidFill>
              </a:rPr>
              <a:t>Doctorate scale is in 1000s</a:t>
            </a:r>
            <a:endParaRPr lang="en-GB" sz="1200" dirty="0">
              <a:solidFill>
                <a:srgbClr val="000000"/>
              </a:solidFill>
            </a:endParaRPr>
          </a:p>
        </p:txBody>
      </p:sp>
      <p:sp>
        <p:nvSpPr>
          <p:cNvPr id="7" name="Rectangle 6"/>
          <p:cNvSpPr/>
          <p:nvPr/>
        </p:nvSpPr>
        <p:spPr>
          <a:xfrm>
            <a:off x="2515552" y="5968830"/>
            <a:ext cx="2265364" cy="276999"/>
          </a:xfrm>
          <a:prstGeom prst="rect">
            <a:avLst/>
          </a:prstGeom>
        </p:spPr>
        <p:txBody>
          <a:bodyPr wrap="none">
            <a:spAutoFit/>
          </a:bodyPr>
          <a:lstStyle/>
          <a:p>
            <a:r>
              <a:rPr lang="en-GB" sz="1200" dirty="0" smtClean="0">
                <a:solidFill>
                  <a:srgbClr val="000000"/>
                </a:solidFill>
              </a:rPr>
              <a:t>First degree </a:t>
            </a:r>
            <a:r>
              <a:rPr lang="en-GB" sz="1200" dirty="0">
                <a:solidFill>
                  <a:srgbClr val="000000"/>
                </a:solidFill>
              </a:rPr>
              <a:t>scale is in </a:t>
            </a:r>
            <a:r>
              <a:rPr lang="en-GB" sz="1200" dirty="0" smtClean="0">
                <a:solidFill>
                  <a:srgbClr val="000000"/>
                </a:solidFill>
              </a:rPr>
              <a:t>10000s</a:t>
            </a:r>
            <a:endParaRPr lang="en-GB" sz="1200" dirty="0">
              <a:solidFill>
                <a:srgbClr val="000000"/>
              </a:solidFill>
            </a:endParaRPr>
          </a:p>
        </p:txBody>
      </p:sp>
      <p:sp>
        <p:nvSpPr>
          <p:cNvPr id="3" name="Oval 2"/>
          <p:cNvSpPr/>
          <p:nvPr/>
        </p:nvSpPr>
        <p:spPr>
          <a:xfrm>
            <a:off x="8473418" y="2265219"/>
            <a:ext cx="629018" cy="519546"/>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384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432" y="274638"/>
            <a:ext cx="11438467" cy="1143000"/>
          </a:xfrm>
        </p:spPr>
        <p:txBody>
          <a:bodyPr/>
          <a:lstStyle/>
          <a:p>
            <a:r>
              <a:rPr lang="en-GB" dirty="0" smtClean="0"/>
              <a:t>PhDs by subject, 1976-2005  -  Creative Arts and Design in the Art &amp; Design Index to Theses</a:t>
            </a:r>
            <a:endParaRPr lang="en-GB" dirty="0"/>
          </a:p>
        </p:txBody>
      </p:sp>
      <p:graphicFrame>
        <p:nvGraphicFramePr>
          <p:cNvPr id="4" name="Chart 3"/>
          <p:cNvGraphicFramePr>
            <a:graphicFrameLocks/>
          </p:cNvGraphicFramePr>
          <p:nvPr>
            <p:extLst/>
          </p:nvPr>
        </p:nvGraphicFramePr>
        <p:xfrm>
          <a:off x="334433" y="2057400"/>
          <a:ext cx="11857567" cy="4068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0210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433" y="274638"/>
            <a:ext cx="11634410" cy="1143000"/>
          </a:xfrm>
        </p:spPr>
        <p:txBody>
          <a:bodyPr/>
          <a:lstStyle/>
          <a:p>
            <a:r>
              <a:rPr lang="en-GB" dirty="0" smtClean="0"/>
              <a:t>PhDs by subject, 2008-2012</a:t>
            </a:r>
            <a:br>
              <a:rPr lang="en-GB" dirty="0" smtClean="0"/>
            </a:br>
            <a:r>
              <a:rPr lang="en-GB" dirty="0" smtClean="0"/>
              <a:t>British Library Dewey classification</a:t>
            </a:r>
            <a:endParaRPr lang="en-GB" dirty="0"/>
          </a:p>
        </p:txBody>
      </p:sp>
      <p:graphicFrame>
        <p:nvGraphicFramePr>
          <p:cNvPr id="4" name="Content Placeholder 3"/>
          <p:cNvGraphicFramePr>
            <a:graphicFrameLocks noGrp="1"/>
          </p:cNvGraphicFramePr>
          <p:nvPr>
            <p:ph idx="1"/>
            <p:extLst/>
          </p:nvPr>
        </p:nvGraphicFramePr>
        <p:xfrm>
          <a:off x="334963" y="1600200"/>
          <a:ext cx="11329987"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5738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bg1"/>
          </a:solidFill>
        </p:spPr>
        <p:txBody>
          <a:bodyPr/>
          <a:lstStyle/>
          <a:p>
            <a:endParaRPr lang="en-GB" dirty="0"/>
          </a:p>
        </p:txBody>
      </p:sp>
      <p:pic>
        <p:nvPicPr>
          <p:cNvPr id="4" name="Picture 3"/>
          <p:cNvPicPr>
            <a:picLocks noChangeAspect="1"/>
          </p:cNvPicPr>
          <p:nvPr/>
        </p:nvPicPr>
        <p:blipFill rotWithShape="1">
          <a:blip r:embed="rId3"/>
          <a:srcRect r="42895"/>
          <a:stretch/>
        </p:blipFill>
        <p:spPr>
          <a:xfrm>
            <a:off x="0" y="0"/>
            <a:ext cx="12192000" cy="7322841"/>
          </a:xfrm>
          <a:prstGeom prst="rect">
            <a:avLst/>
          </a:prstGeom>
        </p:spPr>
      </p:pic>
    </p:spTree>
    <p:extLst>
      <p:ext uri="{BB962C8B-B14F-4D97-AF65-F5344CB8AC3E}">
        <p14:creationId xmlns:p14="http://schemas.microsoft.com/office/powerpoint/2010/main" val="2659419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26814" y="457201"/>
            <a:ext cx="12467167" cy="1143000"/>
          </a:xfrm>
          <a:solidFill>
            <a:srgbClr val="EAE2E9"/>
          </a:solidFill>
        </p:spPr>
        <p:txBody>
          <a:bodyPr/>
          <a:lstStyle/>
          <a:p>
            <a:r>
              <a:rPr lang="en-GB" sz="4000" dirty="0" smtClean="0">
                <a:latin typeface="Calibri Light" panose="020F0302020204030204" pitchFamily="34" charset="0"/>
              </a:rPr>
              <a:t>Data, definitions and descriptions</a:t>
            </a:r>
            <a:endParaRPr lang="en-GB" sz="4000" dirty="0">
              <a:latin typeface="Calibri Light" panose="020F0302020204030204" pitchFamily="34" charset="0"/>
            </a:endParaRPr>
          </a:p>
        </p:txBody>
      </p:sp>
      <p:sp>
        <p:nvSpPr>
          <p:cNvPr id="3" name="Content Placeholder 2"/>
          <p:cNvSpPr>
            <a:spLocks noGrp="1"/>
          </p:cNvSpPr>
          <p:nvPr>
            <p:ph idx="1"/>
          </p:nvPr>
        </p:nvSpPr>
        <p:spPr>
          <a:xfrm>
            <a:off x="1726814" y="1953492"/>
            <a:ext cx="10118822" cy="4904508"/>
          </a:xfrm>
          <a:solidFill>
            <a:schemeClr val="bg1"/>
          </a:solidFill>
        </p:spPr>
        <p:txBody>
          <a:bodyPr/>
          <a:lstStyle/>
          <a:p>
            <a:pPr marL="457200" indent="-457200">
              <a:buFont typeface="Arial" panose="020B0604020202020204" pitchFamily="34" charset="0"/>
              <a:buChar char="•"/>
            </a:pPr>
            <a:r>
              <a:rPr lang="en-GB" sz="2800" dirty="0" smtClean="0">
                <a:solidFill>
                  <a:schemeClr val="tx1"/>
                </a:solidFill>
                <a:latin typeface="Calibri Light" panose="020F0302020204030204" pitchFamily="34" charset="0"/>
              </a:rPr>
              <a:t>The data-driven demands of the modern workplace </a:t>
            </a:r>
            <a:endParaRPr lang="en-GB" sz="2000" dirty="0">
              <a:solidFill>
                <a:schemeClr val="tx1"/>
              </a:solidFill>
              <a:latin typeface="Calibri Light" panose="020F0302020204030204" pitchFamily="34" charset="0"/>
            </a:endParaRPr>
          </a:p>
          <a:p>
            <a:pPr marL="0" indent="0"/>
            <a:r>
              <a:rPr lang="en-GB" sz="2000" i="1" dirty="0" smtClean="0">
                <a:solidFill>
                  <a:schemeClr val="tx1"/>
                </a:solidFill>
                <a:latin typeface="Calibri Light" panose="020F0302020204030204" pitchFamily="34" charset="0"/>
              </a:rPr>
              <a:t>	Count us in: Quantitative Skills for a New Generation</a:t>
            </a:r>
          </a:p>
          <a:p>
            <a:pPr marL="0" indent="0"/>
            <a:endParaRPr lang="en-GB" sz="2000" i="1" dirty="0" smtClean="0">
              <a:solidFill>
                <a:schemeClr val="tx1"/>
              </a:solidFill>
              <a:latin typeface="Calibri Light" panose="020F0302020204030204" pitchFamily="34" charset="0"/>
            </a:endParaRPr>
          </a:p>
          <a:p>
            <a:pPr marL="457200" indent="-457200">
              <a:buFont typeface="Arial" panose="020B0604020202020204" pitchFamily="34" charset="0"/>
              <a:buChar char="•"/>
            </a:pPr>
            <a:r>
              <a:rPr lang="en-GB" sz="2800" dirty="0" smtClean="0">
                <a:solidFill>
                  <a:schemeClr val="tx1"/>
                </a:solidFill>
                <a:latin typeface="Calibri Light" panose="020F0302020204030204" pitchFamily="34" charset="0"/>
              </a:rPr>
              <a:t>Statistics </a:t>
            </a:r>
            <a:r>
              <a:rPr lang="en-GB" sz="2800" dirty="0">
                <a:solidFill>
                  <a:schemeClr val="tx1"/>
                </a:solidFill>
                <a:latin typeface="Calibri Light" panose="020F0302020204030204" pitchFamily="34" charset="0"/>
              </a:rPr>
              <a:t>may rule our lives, but they are no way to measure the true value of the arts </a:t>
            </a:r>
            <a:r>
              <a:rPr lang="en-GB" sz="2000" dirty="0">
                <a:solidFill>
                  <a:schemeClr val="tx1"/>
                </a:solidFill>
                <a:latin typeface="Calibri Light" panose="020F0302020204030204" pitchFamily="34" charset="0"/>
              </a:rPr>
              <a:t>(Andrew Marr, Observer, 29.07.01</a:t>
            </a:r>
            <a:r>
              <a:rPr lang="en-GB" sz="2000" dirty="0" smtClean="0">
                <a:solidFill>
                  <a:schemeClr val="tx1"/>
                </a:solidFill>
                <a:latin typeface="Calibri Light" panose="020F0302020204030204" pitchFamily="34" charset="0"/>
              </a:rPr>
              <a:t>)</a:t>
            </a:r>
          </a:p>
          <a:p>
            <a:pPr marL="457200" indent="-457200">
              <a:buFont typeface="Arial" panose="020B0604020202020204" pitchFamily="34" charset="0"/>
              <a:buChar char="•"/>
            </a:pPr>
            <a:endParaRPr lang="en-GB" sz="2000" dirty="0">
              <a:solidFill>
                <a:schemeClr val="tx1"/>
              </a:solidFill>
              <a:latin typeface="Calibri Light" panose="020F0302020204030204" pitchFamily="34" charset="0"/>
            </a:endParaRPr>
          </a:p>
          <a:p>
            <a:pPr marL="457200" indent="-457200">
              <a:buFont typeface="Arial" panose="020B0604020202020204" pitchFamily="34" charset="0"/>
              <a:buChar char="•"/>
            </a:pPr>
            <a:r>
              <a:rPr lang="en-GB" sz="2800" dirty="0" smtClean="0">
                <a:solidFill>
                  <a:schemeClr val="tx1"/>
                </a:solidFill>
                <a:latin typeface="Calibri Light" panose="020F0302020204030204" pitchFamily="34" charset="0"/>
              </a:rPr>
              <a:t>Black box theory </a:t>
            </a:r>
          </a:p>
          <a:p>
            <a:pPr>
              <a:spcBef>
                <a:spcPts val="1200"/>
              </a:spcBef>
            </a:pPr>
            <a:r>
              <a:rPr lang="en-GB" dirty="0" smtClean="0">
                <a:solidFill>
                  <a:schemeClr val="tx1"/>
                </a:solidFill>
                <a:latin typeface="Calibri Light" panose="020F0302020204030204" pitchFamily="34" charset="0"/>
              </a:rPr>
              <a:t>		</a:t>
            </a:r>
            <a:r>
              <a:rPr lang="en-GB" sz="2000" dirty="0" err="1" smtClean="0">
                <a:solidFill>
                  <a:schemeClr val="tx1"/>
                </a:solidFill>
                <a:latin typeface="Calibri Light" panose="020F0302020204030204" pitchFamily="34" charset="0"/>
              </a:rPr>
              <a:t>Caillois</a:t>
            </a:r>
            <a:r>
              <a:rPr lang="en-GB" sz="2000" dirty="0" smtClean="0">
                <a:solidFill>
                  <a:schemeClr val="tx1"/>
                </a:solidFill>
                <a:latin typeface="Calibri Light" panose="020F0302020204030204" pitchFamily="34" charset="0"/>
              </a:rPr>
              <a:t> wanted to cut the bean </a:t>
            </a:r>
            <a:r>
              <a:rPr lang="en-GB" sz="2000" dirty="0">
                <a:solidFill>
                  <a:schemeClr val="tx1"/>
                </a:solidFill>
                <a:latin typeface="Calibri Light" panose="020F0302020204030204" pitchFamily="34" charset="0"/>
              </a:rPr>
              <a:t>open </a:t>
            </a:r>
            <a:r>
              <a:rPr lang="en-GB" sz="2000" dirty="0" smtClean="0">
                <a:solidFill>
                  <a:schemeClr val="tx1"/>
                </a:solidFill>
                <a:latin typeface="Calibri Light" panose="020F0302020204030204" pitchFamily="34" charset="0"/>
              </a:rPr>
              <a:t>to find out its secret, while Breton was offended by 	such a suggestion, arguing that such an approach would dispel the bean’s mystery and 	undermine its potential for poetic speculation in its viewers’ minds</a:t>
            </a:r>
          </a:p>
          <a:p>
            <a:pPr>
              <a:spcBef>
                <a:spcPts val="1200"/>
              </a:spcBef>
            </a:pPr>
            <a:r>
              <a:rPr lang="en-GB" sz="2000" dirty="0">
                <a:solidFill>
                  <a:schemeClr val="tx1"/>
                </a:solidFill>
                <a:latin typeface="Calibri Light" panose="020F0302020204030204" pitchFamily="34" charset="0"/>
              </a:rPr>
              <a:t>	</a:t>
            </a:r>
            <a:r>
              <a:rPr lang="en-GB" sz="2000" dirty="0" smtClean="0">
                <a:solidFill>
                  <a:schemeClr val="tx1"/>
                </a:solidFill>
                <a:latin typeface="Calibri Light" panose="020F0302020204030204" pitchFamily="34" charset="0"/>
              </a:rPr>
              <a:t>	(</a:t>
            </a:r>
            <a:r>
              <a:rPr lang="en-GB" sz="2000" dirty="0" err="1" smtClean="0">
                <a:solidFill>
                  <a:schemeClr val="tx1"/>
                </a:solidFill>
                <a:latin typeface="Calibri Light" panose="020F0302020204030204" pitchFamily="34" charset="0"/>
              </a:rPr>
              <a:t>Marquard</a:t>
            </a:r>
            <a:r>
              <a:rPr lang="en-GB" sz="2000" dirty="0" smtClean="0">
                <a:solidFill>
                  <a:schemeClr val="tx1"/>
                </a:solidFill>
                <a:latin typeface="Calibri Light" panose="020F0302020204030204" pitchFamily="34" charset="0"/>
              </a:rPr>
              <a:t> Smith, Post-screen literacy, 2015)</a:t>
            </a:r>
          </a:p>
          <a:p>
            <a:endParaRPr lang="en-GB" sz="2000" dirty="0"/>
          </a:p>
          <a:p>
            <a:endParaRPr lang="en-GB" dirty="0" smtClean="0"/>
          </a:p>
        </p:txBody>
      </p:sp>
    </p:spTree>
    <p:extLst>
      <p:ext uri="{BB962C8B-B14F-4D97-AF65-F5344CB8AC3E}">
        <p14:creationId xmlns:p14="http://schemas.microsoft.com/office/powerpoint/2010/main" val="3328545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en-US" smtClean="0"/>
              <a:t>Background to EU Bologna declaration</a:t>
            </a:r>
          </a:p>
        </p:txBody>
      </p:sp>
      <p:sp>
        <p:nvSpPr>
          <p:cNvPr id="48130" name="Content Placeholder 2"/>
          <p:cNvSpPr>
            <a:spLocks noGrp="1"/>
          </p:cNvSpPr>
          <p:nvPr>
            <p:ph idx="1"/>
          </p:nvPr>
        </p:nvSpPr>
        <p:spPr>
          <a:xfrm>
            <a:off x="783771" y="1970315"/>
            <a:ext cx="9290050" cy="5402263"/>
          </a:xfrm>
        </p:spPr>
        <p:txBody>
          <a:bodyPr/>
          <a:lstStyle/>
          <a:p>
            <a:pPr marL="0" indent="0">
              <a:buNone/>
            </a:pPr>
            <a:r>
              <a:rPr lang="en-GB" altLang="en-US" sz="2400" dirty="0"/>
              <a:t>Magna Charta </a:t>
            </a:r>
            <a:r>
              <a:rPr lang="en-GB" altLang="en-US" sz="2400" dirty="0" err="1"/>
              <a:t>Universitatum</a:t>
            </a:r>
            <a:r>
              <a:rPr lang="en-GB" altLang="en-US" sz="2400" dirty="0"/>
              <a:t>, 18 </a:t>
            </a:r>
            <a:r>
              <a:rPr lang="en-GB" altLang="en-US" sz="2400" dirty="0" smtClean="0"/>
              <a:t>September 1988</a:t>
            </a:r>
            <a:endParaRPr lang="en-GB" altLang="en-US" sz="2400" dirty="0"/>
          </a:p>
          <a:p>
            <a:pPr lvl="1"/>
            <a:r>
              <a:rPr lang="ja-JP" altLang="en-GB" sz="1900" dirty="0"/>
              <a:t>“</a:t>
            </a:r>
            <a:r>
              <a:rPr lang="en-GB" altLang="ja-JP" sz="1900" dirty="0"/>
              <a:t>at the approaching end of this millennium the future of mankind depends largely on cultural, scientific and technical development</a:t>
            </a:r>
            <a:r>
              <a:rPr lang="ja-JP" altLang="en-GB" sz="1900" dirty="0"/>
              <a:t>”</a:t>
            </a:r>
            <a:r>
              <a:rPr lang="en-GB" altLang="ja-JP" sz="1900" dirty="0"/>
              <a:t>.</a:t>
            </a:r>
          </a:p>
          <a:p>
            <a:pPr marL="0" indent="0">
              <a:buNone/>
            </a:pPr>
            <a:r>
              <a:rPr lang="en-GB" altLang="en-US" sz="2400" dirty="0" smtClean="0"/>
              <a:t>Sorbonne </a:t>
            </a:r>
            <a:r>
              <a:rPr lang="en-GB" altLang="en-US" sz="2400" dirty="0"/>
              <a:t>Declaration</a:t>
            </a:r>
            <a:r>
              <a:rPr lang="en-GB" altLang="en-US" sz="2400" b="1" dirty="0"/>
              <a:t>, </a:t>
            </a:r>
            <a:r>
              <a:rPr lang="en-GB" altLang="en-US" sz="2400" dirty="0"/>
              <a:t>25 May 1998. </a:t>
            </a:r>
          </a:p>
          <a:p>
            <a:pPr lvl="1"/>
            <a:r>
              <a:rPr lang="ja-JP" altLang="en-GB" sz="1900" dirty="0"/>
              <a:t>“</a:t>
            </a:r>
            <a:r>
              <a:rPr lang="en-GB" altLang="ja-JP" sz="1900" dirty="0"/>
              <a:t>the Europe we are building is not only that of the euro, the banks and the economy, it must be a Europe of knowledge as well</a:t>
            </a:r>
            <a:r>
              <a:rPr lang="ja-JP" altLang="en-GB" sz="1900" dirty="0"/>
              <a:t>”</a:t>
            </a:r>
            <a:r>
              <a:rPr lang="en-GB" altLang="ja-JP" sz="1900" dirty="0" smtClean="0"/>
              <a:t>.</a:t>
            </a:r>
          </a:p>
          <a:p>
            <a:pPr marL="0" indent="0">
              <a:buNone/>
            </a:pPr>
            <a:r>
              <a:rPr lang="en-GB" altLang="en-US" sz="2800" dirty="0" smtClean="0"/>
              <a:t>Bologna </a:t>
            </a:r>
            <a:r>
              <a:rPr lang="en-GB" altLang="en-US" sz="2800" dirty="0"/>
              <a:t>Declaration, 19 June 1999</a:t>
            </a:r>
          </a:p>
          <a:p>
            <a:pPr lvl="1"/>
            <a:r>
              <a:rPr lang="en-GB" altLang="en-US" sz="1900" dirty="0"/>
              <a:t>introduction of the three cycle system (bachelor/master/doctorate), quality assurance and recognition of qualifications and periods of study</a:t>
            </a:r>
          </a:p>
          <a:p>
            <a:pPr lvl="1">
              <a:buFontTx/>
              <a:buNone/>
            </a:pPr>
            <a:endParaRPr lang="en-GB" altLang="en-US" sz="1600" dirty="0">
              <a:solidFill>
                <a:srgbClr val="333333"/>
              </a:solidFill>
            </a:endParaRPr>
          </a:p>
          <a:p>
            <a:endParaRPr lang="en-GB" altLang="en-US" sz="1900" dirty="0">
              <a:solidFill>
                <a:srgbClr val="333333"/>
              </a:solidFill>
            </a:endParaRPr>
          </a:p>
          <a:p>
            <a:pPr lvl="1"/>
            <a:endParaRPr lang="en-US" altLang="en-US" dirty="0" smtClean="0"/>
          </a:p>
        </p:txBody>
      </p:sp>
      <p:pic>
        <p:nvPicPr>
          <p:cNvPr id="48132" name="Picture 2" descr="http://europa.eu/wel/images/doc_icons/f_pdf_1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0613" y="-180975"/>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3" descr="http://europa.eu/wel/images/doc_icons/f_pdf_1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9538" y="92075"/>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505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3" name="Title 1"/>
          <p:cNvSpPr>
            <a:spLocks noGrp="1"/>
          </p:cNvSpPr>
          <p:nvPr>
            <p:ph type="title"/>
          </p:nvPr>
        </p:nvSpPr>
        <p:spPr>
          <a:xfrm>
            <a:off x="1560561" y="580016"/>
            <a:ext cx="11615112" cy="1143000"/>
          </a:xfrm>
          <a:solidFill>
            <a:srgbClr val="EAE2E9"/>
          </a:solidFill>
        </p:spPr>
        <p:txBody>
          <a:bodyPr/>
          <a:lstStyle/>
          <a:p>
            <a:r>
              <a:rPr lang="en-GB" altLang="en-US" sz="4000" dirty="0" smtClean="0">
                <a:latin typeface="Calibri Light" panose="020F0302020204030204" pitchFamily="34" charset="0"/>
              </a:rPr>
              <a:t>Making sense: the field of practice-related research</a:t>
            </a:r>
          </a:p>
        </p:txBody>
      </p:sp>
      <p:sp>
        <p:nvSpPr>
          <p:cNvPr id="6" name="Content Placeholder 2"/>
          <p:cNvSpPr txBox="1">
            <a:spLocks/>
          </p:cNvSpPr>
          <p:nvPr/>
        </p:nvSpPr>
        <p:spPr>
          <a:xfrm>
            <a:off x="1482436" y="1981636"/>
            <a:ext cx="9372600" cy="4470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solidFill>
                  <a:sysClr val="windowText" lastClr="000000"/>
                </a:solidFill>
                <a:latin typeface="Calibri Light" panose="020F0302020204030204" pitchFamily="34" charset="0"/>
              </a:rPr>
              <a:t>Who does practice related research</a:t>
            </a:r>
            <a:r>
              <a:rPr lang="en-GB" altLang="en-US" dirty="0" smtClean="0">
                <a:solidFill>
                  <a:sysClr val="windowText" lastClr="000000"/>
                </a:solidFill>
                <a:latin typeface="Calibri Light" panose="020F0302020204030204" pitchFamily="34" charset="0"/>
              </a:rPr>
              <a:t>?</a:t>
            </a:r>
          </a:p>
          <a:p>
            <a:pPr lvl="0"/>
            <a:r>
              <a:rPr lang="en-GB" altLang="en-US" dirty="0">
                <a:solidFill>
                  <a:sysClr val="windowText" lastClr="000000"/>
                </a:solidFill>
                <a:latin typeface="Calibri Light" panose="020F0302020204030204" pitchFamily="34" charset="0"/>
              </a:rPr>
              <a:t>How much activity there is and where </a:t>
            </a:r>
            <a:r>
              <a:rPr lang="en-GB" altLang="en-US" dirty="0" smtClean="0">
                <a:solidFill>
                  <a:sysClr val="windowText" lastClr="000000"/>
                </a:solidFill>
                <a:latin typeface="Calibri Light" panose="020F0302020204030204" pitchFamily="34" charset="0"/>
              </a:rPr>
              <a:t>is it?</a:t>
            </a:r>
            <a:endParaRPr lang="en-GB" altLang="en-US" dirty="0">
              <a:solidFill>
                <a:sysClr val="windowText" lastClr="000000"/>
              </a:solidFill>
              <a:latin typeface="Calibri Light" panose="020F0302020204030204" pitchFamily="34" charset="0"/>
            </a:endParaRPr>
          </a:p>
          <a:p>
            <a:r>
              <a:rPr lang="en-GB" altLang="en-US" dirty="0" smtClean="0">
                <a:solidFill>
                  <a:sysClr val="windowText" lastClr="000000"/>
                </a:solidFill>
                <a:latin typeface="Calibri Light" panose="020F0302020204030204" pitchFamily="34" charset="0"/>
              </a:rPr>
              <a:t>What is distinctive about it?</a:t>
            </a:r>
            <a:endParaRPr lang="en-GB" altLang="en-US" dirty="0">
              <a:solidFill>
                <a:sysClr val="windowText" lastClr="000000"/>
              </a:solidFill>
              <a:latin typeface="Calibri Light" panose="020F0302020204030204" pitchFamily="34" charset="0"/>
            </a:endParaRPr>
          </a:p>
          <a:p>
            <a:pPr lvl="1">
              <a:spcBef>
                <a:spcPts val="1000"/>
              </a:spcBef>
            </a:pPr>
            <a:r>
              <a:rPr lang="en-GB" altLang="en-US" noProof="0" dirty="0" smtClean="0">
                <a:solidFill>
                  <a:sysClr val="windowText" lastClr="000000"/>
                </a:solidFill>
                <a:latin typeface="Calibri Light" panose="020F0302020204030204" pitchFamily="34" charset="0"/>
              </a:rPr>
              <a:t>How innovation happens</a:t>
            </a:r>
          </a:p>
          <a:p>
            <a:pPr lvl="1">
              <a:spcBef>
                <a:spcPts val="1000"/>
              </a:spcBef>
            </a:pPr>
            <a:r>
              <a:rPr kumimoji="0" lang="en-GB" altLang="en-US" sz="2400" b="0" i="0" u="none" strike="noStrike" kern="1200" cap="none" spc="0" normalizeH="0" baseline="0" dirty="0" smtClean="0">
                <a:ln>
                  <a:noFill/>
                </a:ln>
                <a:solidFill>
                  <a:sysClr val="windowText" lastClr="000000"/>
                </a:solidFill>
                <a:effectLst/>
                <a:uLnTx/>
                <a:uFillTx/>
                <a:latin typeface="Calibri Light" panose="020F0302020204030204" pitchFamily="34" charset="0"/>
              </a:rPr>
              <a:t>How learning happens</a:t>
            </a:r>
          </a:p>
          <a:p>
            <a:pPr lvl="1">
              <a:spcBef>
                <a:spcPts val="1000"/>
              </a:spcBef>
            </a:pPr>
            <a:r>
              <a:rPr lang="en-GB" altLang="en-US" noProof="0" dirty="0" smtClean="0">
                <a:solidFill>
                  <a:sysClr val="windowText" lastClr="000000"/>
                </a:solidFill>
                <a:latin typeface="Calibri Light" panose="020F0302020204030204" pitchFamily="34" charset="0"/>
              </a:rPr>
              <a:t>How innovation is disseminated</a:t>
            </a:r>
          </a:p>
          <a:p>
            <a:r>
              <a:rPr lang="en-GB" altLang="en-US" dirty="0" smtClean="0">
                <a:solidFill>
                  <a:sysClr val="windowText" lastClr="000000"/>
                </a:solidFill>
                <a:latin typeface="Calibri Light" panose="020F0302020204030204" pitchFamily="34" charset="0"/>
              </a:rPr>
              <a:t>What is it for?</a:t>
            </a:r>
            <a:endParaRPr lang="en-GB" altLang="en-US" noProof="0" dirty="0" smtClean="0">
              <a:solidFill>
                <a:sysClr val="windowText" lastClr="000000"/>
              </a:solidFill>
              <a:latin typeface="Calibri Light" panose="020F03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en-US" sz="2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rPr>
              <a:t>What can we do better</a:t>
            </a:r>
            <a:r>
              <a:rPr kumimoji="0" lang="en-GB" altLang="en-US" sz="2800" b="0" i="0" u="none" strike="noStrike" kern="1200" cap="none" spc="0" normalizeH="0" noProof="0" dirty="0" smtClean="0">
                <a:ln>
                  <a:noFill/>
                </a:ln>
                <a:solidFill>
                  <a:sysClr val="windowText" lastClr="000000"/>
                </a:solidFill>
                <a:effectLst/>
                <a:uLnTx/>
                <a:uFillTx/>
                <a:latin typeface="Calibri Light" panose="020F0302020204030204" pitchFamily="34" charset="0"/>
              </a:rPr>
              <a:t> if we understand it more?</a:t>
            </a:r>
            <a:endParaRPr kumimoji="0" lang="en-GB" altLang="en-US" sz="2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6095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489362" y="648711"/>
            <a:ext cx="10972800" cy="1143000"/>
          </a:xfrm>
          <a:solidFill>
            <a:srgbClr val="EAE2E9"/>
          </a:solidFill>
        </p:spPr>
        <p:txBody>
          <a:bodyPr/>
          <a:lstStyle/>
          <a:p>
            <a:pPr eaLnBrk="1" hangingPunct="1"/>
            <a:r>
              <a:rPr lang="en-GB" altLang="en-US" sz="4000" dirty="0" smtClean="0">
                <a:latin typeface="Calibri Light" panose="020F0302020204030204" pitchFamily="34" charset="0"/>
              </a:rPr>
              <a:t>Deciding what  we need to know</a:t>
            </a:r>
          </a:p>
        </p:txBody>
      </p:sp>
      <p:sp>
        <p:nvSpPr>
          <p:cNvPr id="74755" name="Rectangle 3"/>
          <p:cNvSpPr>
            <a:spLocks noGrp="1" noChangeArrowheads="1"/>
          </p:cNvSpPr>
          <p:nvPr>
            <p:ph type="body" idx="1"/>
          </p:nvPr>
        </p:nvSpPr>
        <p:spPr>
          <a:xfrm>
            <a:off x="907471" y="2279074"/>
            <a:ext cx="11083638" cy="4578926"/>
          </a:xfrm>
        </p:spPr>
        <p:txBody>
          <a:bodyPr/>
          <a:lstStyle/>
          <a:p>
            <a:pPr lvl="1" fontAlgn="auto">
              <a:spcBef>
                <a:spcPts val="0"/>
              </a:spcBef>
              <a:spcAft>
                <a:spcPts val="0"/>
              </a:spcAft>
              <a:buFont typeface="Arial" panose="020B0604020202020204" pitchFamily="34" charset="0"/>
              <a:buChar char="•"/>
            </a:pPr>
            <a:r>
              <a:rPr lang="en-GB" altLang="en-US" sz="2800" dirty="0" smtClean="0">
                <a:solidFill>
                  <a:prstClr val="black"/>
                </a:solidFill>
                <a:latin typeface="Calibri Light" panose="020F0302020204030204" pitchFamily="34" charset="0"/>
              </a:rPr>
              <a:t>The terminal </a:t>
            </a:r>
            <a:r>
              <a:rPr lang="en-GB" altLang="en-US" sz="2800" dirty="0">
                <a:solidFill>
                  <a:prstClr val="black"/>
                </a:solidFill>
                <a:latin typeface="Calibri Light" panose="020F0302020204030204" pitchFamily="34" charset="0"/>
              </a:rPr>
              <a:t>degree </a:t>
            </a:r>
            <a:r>
              <a:rPr lang="en-GB" altLang="en-US" sz="2800" dirty="0" smtClean="0">
                <a:solidFill>
                  <a:prstClr val="black"/>
                </a:solidFill>
                <a:latin typeface="Calibri Light" panose="020F0302020204030204" pitchFamily="34" charset="0"/>
              </a:rPr>
              <a:t>for </a:t>
            </a:r>
            <a:r>
              <a:rPr lang="en-GB" altLang="en-US" sz="2800" dirty="0">
                <a:solidFill>
                  <a:prstClr val="black"/>
                </a:solidFill>
                <a:latin typeface="Calibri Light" panose="020F0302020204030204" pitchFamily="34" charset="0"/>
              </a:rPr>
              <a:t>practice-related</a:t>
            </a:r>
            <a:r>
              <a:rPr lang="en-GB" altLang="en-US" sz="2800" dirty="0" smtClean="0">
                <a:solidFill>
                  <a:prstClr val="black"/>
                </a:solidFill>
                <a:latin typeface="Calibri Light" panose="020F0302020204030204" pitchFamily="34" charset="0"/>
              </a:rPr>
              <a:t> educators</a:t>
            </a:r>
            <a:endParaRPr lang="en-GB" altLang="en-US" sz="2800" dirty="0">
              <a:solidFill>
                <a:prstClr val="black"/>
              </a:solidFill>
              <a:latin typeface="Calibri Light" panose="020F0302020204030204" pitchFamily="34" charset="0"/>
            </a:endParaRPr>
          </a:p>
          <a:p>
            <a:pPr lvl="1" fontAlgn="auto">
              <a:spcBef>
                <a:spcPts val="0"/>
              </a:spcBef>
              <a:spcAft>
                <a:spcPts val="0"/>
              </a:spcAft>
              <a:buFont typeface="Arial" panose="020B0604020202020204" pitchFamily="34" charset="0"/>
              <a:buChar char="•"/>
            </a:pPr>
            <a:r>
              <a:rPr lang="en-GB" altLang="en-US" sz="2800" dirty="0" smtClean="0">
                <a:solidFill>
                  <a:prstClr val="black"/>
                </a:solidFill>
                <a:latin typeface="Calibri Light" panose="020F0302020204030204" pitchFamily="34" charset="0"/>
              </a:rPr>
              <a:t>Practice related research and other research approaches</a:t>
            </a:r>
            <a:endParaRPr lang="en-GB" altLang="en-US" sz="2800" dirty="0">
              <a:solidFill>
                <a:prstClr val="black"/>
              </a:solidFill>
              <a:latin typeface="Calibri Light" panose="020F0302020204030204" pitchFamily="34" charset="0"/>
            </a:endParaRPr>
          </a:p>
          <a:p>
            <a:pPr lvl="1" fontAlgn="auto">
              <a:spcBef>
                <a:spcPts val="0"/>
              </a:spcBef>
              <a:spcAft>
                <a:spcPts val="0"/>
              </a:spcAft>
              <a:buFont typeface="Arial" panose="020B0604020202020204" pitchFamily="34" charset="0"/>
              <a:buChar char="•"/>
            </a:pPr>
            <a:r>
              <a:rPr lang="en-GB" altLang="en-US" sz="2800" dirty="0" smtClean="0">
                <a:solidFill>
                  <a:prstClr val="black"/>
                </a:solidFill>
                <a:latin typeface="Calibri Light" panose="020F0302020204030204" pitchFamily="34" charset="0"/>
              </a:rPr>
              <a:t>Practice-related research vs Design/Art/Performance </a:t>
            </a:r>
            <a:r>
              <a:rPr lang="en-GB" altLang="en-US" sz="2800" dirty="0">
                <a:solidFill>
                  <a:prstClr val="black"/>
                </a:solidFill>
                <a:latin typeface="Calibri Light" panose="020F0302020204030204" pitchFamily="34" charset="0"/>
              </a:rPr>
              <a:t>as research</a:t>
            </a:r>
          </a:p>
          <a:p>
            <a:pPr lvl="1" fontAlgn="auto">
              <a:spcBef>
                <a:spcPts val="0"/>
              </a:spcBef>
              <a:spcAft>
                <a:spcPts val="0"/>
              </a:spcAft>
              <a:buFont typeface="Arial" panose="020B0604020202020204" pitchFamily="34" charset="0"/>
              <a:buChar char="•"/>
            </a:pPr>
            <a:r>
              <a:rPr lang="en-GB" altLang="en-US" sz="2800" dirty="0" smtClean="0">
                <a:solidFill>
                  <a:prstClr val="black"/>
                </a:solidFill>
                <a:latin typeface="Calibri Light" panose="020F0302020204030204" pitchFamily="34" charset="0"/>
              </a:rPr>
              <a:t>Artefact/event </a:t>
            </a:r>
            <a:r>
              <a:rPr lang="en-GB" altLang="en-US" sz="2800" dirty="0">
                <a:solidFill>
                  <a:prstClr val="black"/>
                </a:solidFill>
                <a:latin typeface="Calibri Light" panose="020F0302020204030204" pitchFamily="34" charset="0"/>
              </a:rPr>
              <a:t>vs Text as evidence of </a:t>
            </a:r>
            <a:r>
              <a:rPr lang="en-GB" altLang="en-US" sz="2800" dirty="0" smtClean="0">
                <a:solidFill>
                  <a:prstClr val="black"/>
                </a:solidFill>
                <a:latin typeface="Calibri Light" panose="020F0302020204030204" pitchFamily="34" charset="0"/>
              </a:rPr>
              <a:t>research/means of dissemination</a:t>
            </a:r>
            <a:endParaRPr lang="en-GB" altLang="en-US" sz="2800" dirty="0">
              <a:solidFill>
                <a:prstClr val="black"/>
              </a:solidFill>
              <a:latin typeface="Calibri Light" panose="020F0302020204030204" pitchFamily="34" charset="0"/>
            </a:endParaRPr>
          </a:p>
          <a:p>
            <a:pPr lvl="1" fontAlgn="auto">
              <a:spcBef>
                <a:spcPts val="0"/>
              </a:spcBef>
              <a:spcAft>
                <a:spcPts val="0"/>
              </a:spcAft>
              <a:buFont typeface="Arial" panose="020B0604020202020204" pitchFamily="34" charset="0"/>
              <a:buChar char="•"/>
            </a:pPr>
            <a:r>
              <a:rPr lang="en-GB" altLang="en-US" sz="2800" dirty="0" smtClean="0">
                <a:solidFill>
                  <a:prstClr val="black"/>
                </a:solidFill>
                <a:latin typeface="Calibri Light" panose="020F0302020204030204" pitchFamily="34" charset="0"/>
              </a:rPr>
              <a:t>Developing </a:t>
            </a:r>
            <a:r>
              <a:rPr lang="en-GB" altLang="en-US" sz="2800" dirty="0">
                <a:solidFill>
                  <a:prstClr val="black"/>
                </a:solidFill>
                <a:latin typeface="Calibri Light" panose="020F0302020204030204" pitchFamily="34" charset="0"/>
              </a:rPr>
              <a:t>a </a:t>
            </a:r>
            <a:r>
              <a:rPr lang="en-GB" altLang="en-US" sz="2800" dirty="0" smtClean="0">
                <a:solidFill>
                  <a:prstClr val="black"/>
                </a:solidFill>
                <a:latin typeface="Calibri Light" panose="020F0302020204030204" pitchFamily="34" charset="0"/>
              </a:rPr>
              <a:t>practice-related </a:t>
            </a:r>
            <a:r>
              <a:rPr lang="en-GB" altLang="en-US" sz="2800" dirty="0">
                <a:solidFill>
                  <a:prstClr val="black"/>
                </a:solidFill>
                <a:latin typeface="Calibri Light" panose="020F0302020204030204" pitchFamily="34" charset="0"/>
              </a:rPr>
              <a:t>research canon</a:t>
            </a:r>
          </a:p>
          <a:p>
            <a:pPr lvl="1" fontAlgn="auto">
              <a:spcBef>
                <a:spcPts val="0"/>
              </a:spcBef>
              <a:spcAft>
                <a:spcPts val="0"/>
              </a:spcAft>
              <a:buFont typeface="Arial" panose="020B0604020202020204" pitchFamily="34" charset="0"/>
              <a:buChar char="•"/>
            </a:pPr>
            <a:r>
              <a:rPr lang="en-GB" altLang="en-US" sz="2800" dirty="0" smtClean="0">
                <a:solidFill>
                  <a:prstClr val="black"/>
                </a:solidFill>
                <a:latin typeface="Calibri Light" panose="020F0302020204030204" pitchFamily="34" charset="0"/>
              </a:rPr>
              <a:t>Training for different research approaches</a:t>
            </a:r>
            <a:endParaRPr lang="en-GB" altLang="en-US" sz="2800" dirty="0">
              <a:solidFill>
                <a:prstClr val="black"/>
              </a:solidFill>
              <a:latin typeface="Calibri Light" panose="020F0302020204030204" pitchFamily="34" charset="0"/>
            </a:endParaRPr>
          </a:p>
          <a:p>
            <a:pPr lvl="1" fontAlgn="auto">
              <a:spcBef>
                <a:spcPts val="0"/>
              </a:spcBef>
              <a:spcAft>
                <a:spcPts val="0"/>
              </a:spcAft>
              <a:buFont typeface="Arial" panose="020B0604020202020204" pitchFamily="34" charset="0"/>
              <a:buChar char="•"/>
            </a:pPr>
            <a:r>
              <a:rPr lang="en-GB" altLang="en-US" sz="2800" dirty="0">
                <a:solidFill>
                  <a:prstClr val="black"/>
                </a:solidFill>
                <a:latin typeface="Calibri Light" panose="020F0302020204030204" pitchFamily="34" charset="0"/>
              </a:rPr>
              <a:t>Modes of submission and examination</a:t>
            </a:r>
          </a:p>
          <a:p>
            <a:pPr lvl="1" fontAlgn="auto">
              <a:spcBef>
                <a:spcPts val="0"/>
              </a:spcBef>
              <a:spcAft>
                <a:spcPts val="0"/>
              </a:spcAft>
              <a:buFont typeface="Arial" panose="020B0604020202020204" pitchFamily="34" charset="0"/>
              <a:buChar char="•"/>
            </a:pPr>
            <a:r>
              <a:rPr lang="en-GB" altLang="en-US" sz="2800" dirty="0">
                <a:solidFill>
                  <a:prstClr val="black"/>
                </a:solidFill>
                <a:latin typeface="Calibri Light" panose="020F0302020204030204" pitchFamily="34" charset="0"/>
              </a:rPr>
              <a:t>Ethics/IRB in relation to </a:t>
            </a:r>
            <a:r>
              <a:rPr lang="en-GB" altLang="en-US" sz="2800" dirty="0" smtClean="0">
                <a:solidFill>
                  <a:prstClr val="black"/>
                </a:solidFill>
                <a:latin typeface="Calibri Light" panose="020F0302020204030204" pitchFamily="34" charset="0"/>
              </a:rPr>
              <a:t>practice-related </a:t>
            </a:r>
            <a:r>
              <a:rPr lang="en-GB" altLang="en-US" sz="2800" dirty="0">
                <a:solidFill>
                  <a:prstClr val="black"/>
                </a:solidFill>
                <a:latin typeface="Calibri Light" panose="020F0302020204030204" pitchFamily="34" charset="0"/>
              </a:rPr>
              <a:t>research</a:t>
            </a:r>
          </a:p>
          <a:p>
            <a:pPr lvl="1" fontAlgn="auto">
              <a:spcBef>
                <a:spcPts val="0"/>
              </a:spcBef>
              <a:spcAft>
                <a:spcPts val="0"/>
              </a:spcAft>
              <a:buFont typeface="Arial" panose="020B0604020202020204" pitchFamily="34" charset="0"/>
              <a:buChar char="•"/>
            </a:pPr>
            <a:r>
              <a:rPr lang="en-GB" altLang="en-US" sz="2800" dirty="0" smtClean="0">
                <a:solidFill>
                  <a:prstClr val="black"/>
                </a:solidFill>
                <a:latin typeface="Calibri Light" panose="020F0302020204030204" pitchFamily="34" charset="0"/>
              </a:rPr>
              <a:t>Practice-related research </a:t>
            </a:r>
            <a:r>
              <a:rPr lang="en-GB" altLang="en-US" sz="2800" dirty="0">
                <a:solidFill>
                  <a:prstClr val="black"/>
                </a:solidFill>
                <a:latin typeface="Calibri Light" panose="020F0302020204030204" pitchFamily="34" charset="0"/>
              </a:rPr>
              <a:t>by the individual, in collaboration and applied</a:t>
            </a:r>
          </a:p>
          <a:p>
            <a:pPr lvl="1" fontAlgn="auto">
              <a:spcBef>
                <a:spcPts val="0"/>
              </a:spcBef>
              <a:spcAft>
                <a:spcPts val="0"/>
              </a:spcAft>
              <a:buFont typeface="Arial" panose="020B0604020202020204" pitchFamily="34" charset="0"/>
              <a:buChar char="•"/>
            </a:pPr>
            <a:r>
              <a:rPr lang="en-GB" altLang="en-US" sz="2800" dirty="0" smtClean="0">
                <a:solidFill>
                  <a:prstClr val="black"/>
                </a:solidFill>
                <a:latin typeface="Calibri Light" panose="020F0302020204030204" pitchFamily="34" charset="0"/>
              </a:rPr>
              <a:t>Practice-related research and part </a:t>
            </a:r>
            <a:r>
              <a:rPr lang="en-GB" altLang="en-US" sz="2800" dirty="0">
                <a:solidFill>
                  <a:prstClr val="black"/>
                </a:solidFill>
                <a:latin typeface="Calibri Light" panose="020F0302020204030204" pitchFamily="34" charset="0"/>
              </a:rPr>
              <a:t>time, distance and life long learning</a:t>
            </a:r>
          </a:p>
          <a:p>
            <a:pPr marL="457200" lvl="1" indent="0" fontAlgn="auto">
              <a:spcBef>
                <a:spcPts val="0"/>
              </a:spcBef>
              <a:spcAft>
                <a:spcPts val="0"/>
              </a:spcAft>
              <a:buNone/>
            </a:pPr>
            <a:r>
              <a:rPr lang="en-GB" altLang="en-US" dirty="0" smtClean="0">
                <a:solidFill>
                  <a:prstClr val="black"/>
                </a:solidFill>
                <a:latin typeface="Calibri" panose="020F0502020204030204"/>
              </a:rPr>
              <a:t> </a:t>
            </a:r>
            <a:endParaRPr lang="en-GB" altLang="en-US" dirty="0">
              <a:solidFill>
                <a:prstClr val="black"/>
              </a:solidFill>
              <a:latin typeface="Calibri" panose="020F0502020204030204"/>
            </a:endParaRPr>
          </a:p>
          <a:p>
            <a:pPr marL="0" lvl="0" indent="0" fontAlgn="auto">
              <a:spcBef>
                <a:spcPts val="0"/>
              </a:spcBef>
              <a:spcAft>
                <a:spcPts val="0"/>
              </a:spcAft>
            </a:pPr>
            <a:endParaRPr lang="en-GB" sz="1200" dirty="0">
              <a:solidFill>
                <a:prstClr val="black"/>
              </a:solidFill>
              <a:latin typeface="Calibri" panose="020F0502020204030204"/>
            </a:endParaRPr>
          </a:p>
        </p:txBody>
      </p:sp>
    </p:spTree>
    <p:extLst>
      <p:ext uri="{BB962C8B-B14F-4D97-AF65-F5344CB8AC3E}">
        <p14:creationId xmlns:p14="http://schemas.microsoft.com/office/powerpoint/2010/main" val="1599521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485" y="2643765"/>
            <a:ext cx="10972800" cy="1143000"/>
          </a:xfrm>
        </p:spPr>
        <p:txBody>
          <a:bodyPr/>
          <a:lstStyle/>
          <a:p>
            <a:r>
              <a:rPr lang="en-GB" dirty="0" smtClean="0"/>
              <a:t>Thank you</a:t>
            </a:r>
            <a:endParaRPr lang="en-GB" dirty="0"/>
          </a:p>
        </p:txBody>
      </p:sp>
      <p:sp>
        <p:nvSpPr>
          <p:cNvPr id="3" name="Content Placeholder 2"/>
          <p:cNvSpPr>
            <a:spLocks noGrp="1"/>
          </p:cNvSpPr>
          <p:nvPr>
            <p:ph idx="1"/>
          </p:nvPr>
        </p:nvSpPr>
        <p:spPr>
          <a:xfrm>
            <a:off x="419485" y="4595018"/>
            <a:ext cx="5401348" cy="4525963"/>
          </a:xfrm>
        </p:spPr>
        <p:txBody>
          <a:bodyPr/>
          <a:lstStyle/>
          <a:p>
            <a:r>
              <a:rPr lang="en-GB" dirty="0" smtClean="0">
                <a:solidFill>
                  <a:schemeClr val="tx1"/>
                </a:solidFill>
              </a:rPr>
              <a:t>Judith Mottram</a:t>
            </a:r>
          </a:p>
          <a:p>
            <a:r>
              <a:rPr lang="en-GB" dirty="0" smtClean="0">
                <a:solidFill>
                  <a:schemeClr val="tx1"/>
                </a:solidFill>
              </a:rPr>
              <a:t>Professor of Visual Art</a:t>
            </a:r>
          </a:p>
          <a:p>
            <a:r>
              <a:rPr lang="en-GB" dirty="0" smtClean="0">
                <a:solidFill>
                  <a:schemeClr val="tx1"/>
                </a:solidFill>
              </a:rPr>
              <a:t>Dean, School of Material</a:t>
            </a:r>
          </a:p>
          <a:p>
            <a:r>
              <a:rPr lang="en-GB" dirty="0" smtClean="0">
                <a:solidFill>
                  <a:schemeClr val="tx1"/>
                </a:solidFill>
              </a:rPr>
              <a:t>Royal College of Art, London</a:t>
            </a:r>
          </a:p>
          <a:p>
            <a:r>
              <a:rPr lang="en-GB" dirty="0" smtClean="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2668872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GB" altLang="en-US" smtClean="0"/>
              <a:t>Main areas of reform for EU universities</a:t>
            </a:r>
          </a:p>
        </p:txBody>
      </p:sp>
      <p:sp>
        <p:nvSpPr>
          <p:cNvPr id="50178" name="Content Placeholder 2"/>
          <p:cNvSpPr>
            <a:spLocks noGrp="1"/>
          </p:cNvSpPr>
          <p:nvPr>
            <p:ph idx="1"/>
          </p:nvPr>
        </p:nvSpPr>
        <p:spPr>
          <a:xfrm>
            <a:off x="838200" y="1638300"/>
            <a:ext cx="10515600" cy="4718050"/>
          </a:xfrm>
        </p:spPr>
        <p:txBody>
          <a:bodyPr>
            <a:normAutofit lnSpcReduction="10000"/>
          </a:bodyPr>
          <a:lstStyle/>
          <a:p>
            <a:r>
              <a:rPr lang="en-GB" altLang="en-US" dirty="0" smtClean="0"/>
              <a:t>to increase the number of higher education graduates;</a:t>
            </a:r>
          </a:p>
          <a:p>
            <a:r>
              <a:rPr lang="en-GB" altLang="en-US" dirty="0" smtClean="0"/>
              <a:t>to improve the quality and relevance of teaching and researcher training, to equip graduates with the knowledge and core transferable competences they need to succeed in high-skill occupations;</a:t>
            </a:r>
          </a:p>
          <a:p>
            <a:r>
              <a:rPr lang="en-GB" altLang="en-US" dirty="0" smtClean="0"/>
              <a:t>to provide more opportunities for students to gain additional skills through study or training abroad, and to encourage cross-border co-operation to boost higher education performance;</a:t>
            </a:r>
          </a:p>
          <a:p>
            <a:r>
              <a:rPr lang="en-GB" altLang="en-US" dirty="0" smtClean="0"/>
              <a:t>to strengthen the "knowledge triangle", linking education, research and business and</a:t>
            </a:r>
          </a:p>
          <a:p>
            <a:r>
              <a:rPr lang="en-GB" altLang="en-US" dirty="0" smtClean="0"/>
              <a:t>to create effective governance and funding mechanisms in support of excellence.</a:t>
            </a:r>
          </a:p>
          <a:p>
            <a:endParaRPr lang="en-GB" altLang="en-US" dirty="0" smtClean="0"/>
          </a:p>
        </p:txBody>
      </p:sp>
    </p:spTree>
    <p:extLst>
      <p:ext uri="{BB962C8B-B14F-4D97-AF65-F5344CB8AC3E}">
        <p14:creationId xmlns:p14="http://schemas.microsoft.com/office/powerpoint/2010/main" val="2431155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pPr eaLnBrk="1" hangingPunct="1"/>
            <a:r>
              <a:rPr lang="en-GB" altLang="en-US" dirty="0" smtClean="0"/>
              <a:t>Indian Science </a:t>
            </a:r>
            <a:r>
              <a:rPr lang="en-GB" altLang="en-US" dirty="0"/>
              <a:t>&amp; technology policy </a:t>
            </a:r>
            <a:r>
              <a:rPr lang="en-GB" altLang="en-US" dirty="0" smtClean="0"/>
              <a:t>2003</a:t>
            </a:r>
            <a:endParaRPr lang="en-GB" altLang="en-US" dirty="0"/>
          </a:p>
        </p:txBody>
      </p:sp>
      <p:sp>
        <p:nvSpPr>
          <p:cNvPr id="58371" name="Rectangle 3"/>
          <p:cNvSpPr>
            <a:spLocks noGrp="1" noChangeArrowheads="1"/>
          </p:cNvSpPr>
          <p:nvPr>
            <p:ph type="body" idx="1"/>
          </p:nvPr>
        </p:nvSpPr>
        <p:spPr>
          <a:xfrm>
            <a:off x="838199" y="1617890"/>
            <a:ext cx="10716491" cy="4602163"/>
          </a:xfrm>
        </p:spPr>
        <p:txBody>
          <a:bodyPr>
            <a:normAutofit fontScale="92500"/>
          </a:bodyPr>
          <a:lstStyle/>
          <a:p>
            <a:pPr marL="0" indent="0" eaLnBrk="1" hangingPunct="1">
              <a:buNone/>
            </a:pPr>
            <a:r>
              <a:rPr lang="en-GB" altLang="en-US" sz="3000" dirty="0" smtClean="0"/>
              <a:t>The New Vision</a:t>
            </a:r>
          </a:p>
          <a:p>
            <a:r>
              <a:rPr lang="en-GB" altLang="en-US" sz="2600" dirty="0" smtClean="0"/>
              <a:t>To build a new and resurgent India that continues to maintain its strong democratic and spiritual traditions, that remains secure not only militarily but also socially and economically, it is important to draw on the many unique civilizational qualities that define the inner strength of India; this has been intrinsically based on an integrated and holistic view of nature and of life. The Science and Technology Policy 2003 will be implemented so as to be in harmony with our world view of the larger human family all around. It will ensure that science and technology truly uplifts the Indian people and indeed all of humanity. </a:t>
            </a:r>
          </a:p>
          <a:p>
            <a:pPr marL="457200" lvl="1" indent="0" algn="r">
              <a:buNone/>
            </a:pPr>
            <a:r>
              <a:rPr lang="en-GB" altLang="en-US" dirty="0" smtClean="0">
                <a:hlinkClick r:id="rId3"/>
              </a:rPr>
              <a:t>http://dst.gov.in/stsysindia/stp2003.htm#c4</a:t>
            </a:r>
            <a:endParaRPr lang="en-GB" altLang="en-US" dirty="0" smtClean="0"/>
          </a:p>
          <a:p>
            <a:pPr marL="0" indent="0" eaLnBrk="1" hangingPunct="1">
              <a:buNone/>
            </a:pPr>
            <a:r>
              <a:rPr lang="en-GB" altLang="en-US" sz="3000" dirty="0" smtClean="0"/>
              <a:t>UGC 11</a:t>
            </a:r>
            <a:r>
              <a:rPr lang="en-GB" altLang="en-US" sz="3000" baseline="30000" dirty="0" smtClean="0"/>
              <a:t>th</a:t>
            </a:r>
            <a:r>
              <a:rPr lang="en-GB" altLang="en-US" sz="3000" dirty="0" smtClean="0"/>
              <a:t> Five Year Plan</a:t>
            </a:r>
          </a:p>
          <a:p>
            <a:pPr marL="457200" lvl="1" indent="0" algn="r" eaLnBrk="1" hangingPunct="1">
              <a:buNone/>
            </a:pPr>
            <a:r>
              <a:rPr lang="en-GB" altLang="en-US" dirty="0" smtClean="0">
                <a:hlinkClick r:id="rId4"/>
              </a:rPr>
              <a:t>http://www.ugc.ac.in/11plan/english11/english11plan.html</a:t>
            </a:r>
            <a:endParaRPr lang="en-GB" altLang="en-US" dirty="0" smtClean="0"/>
          </a:p>
          <a:p>
            <a:pPr lvl="1" eaLnBrk="1" hangingPunct="1">
              <a:buFontTx/>
              <a:buNone/>
            </a:pPr>
            <a:endParaRPr lang="en-GB" altLang="en-US" dirty="0" smtClean="0"/>
          </a:p>
          <a:p>
            <a:pPr eaLnBrk="1" hangingPunct="1"/>
            <a:endParaRPr lang="en-GB" altLang="en-US" dirty="0" smtClean="0"/>
          </a:p>
        </p:txBody>
      </p:sp>
    </p:spTree>
    <p:extLst>
      <p:ext uri="{BB962C8B-B14F-4D97-AF65-F5344CB8AC3E}">
        <p14:creationId xmlns:p14="http://schemas.microsoft.com/office/powerpoint/2010/main" val="2216301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altLang="en-US" smtClean="0"/>
              <a:t>Indian UGC 11</a:t>
            </a:r>
            <a:r>
              <a:rPr lang="en-GB" altLang="en-US" baseline="30000" smtClean="0"/>
              <a:t>th</a:t>
            </a:r>
            <a:r>
              <a:rPr lang="en-GB" altLang="en-US" smtClean="0"/>
              <a:t> Five year plan</a:t>
            </a:r>
          </a:p>
        </p:txBody>
      </p:sp>
      <p:sp>
        <p:nvSpPr>
          <p:cNvPr id="2" name="Content Placeholder 1"/>
          <p:cNvSpPr>
            <a:spLocks noGrp="1"/>
          </p:cNvSpPr>
          <p:nvPr>
            <p:ph idx="1"/>
          </p:nvPr>
        </p:nvSpPr>
        <p:spPr>
          <a:xfrm>
            <a:off x="838200" y="1825626"/>
            <a:ext cx="11353800" cy="5260978"/>
          </a:xfrm>
        </p:spPr>
        <p:txBody>
          <a:bodyPr>
            <a:noAutofit/>
          </a:bodyPr>
          <a:lstStyle/>
          <a:p>
            <a:pPr marL="188913" lvl="0" indent="-188913" fontAlgn="base">
              <a:lnSpc>
                <a:spcPts val="2400"/>
              </a:lnSpc>
              <a:spcBef>
                <a:spcPct val="30000"/>
              </a:spcBef>
              <a:spcAft>
                <a:spcPct val="20000"/>
              </a:spcAft>
              <a:buFontTx/>
              <a:buChar char="•"/>
            </a:pPr>
            <a:r>
              <a:rPr lang="en-GB" altLang="en-US" sz="2400" kern="0" dirty="0">
                <a:ea typeface="MS PGothic" panose="020B0600070205080204" pitchFamily="34" charset="-128"/>
              </a:rPr>
              <a:t>Quality requires imparting education … by enabling the students to be more creative and innovative; … Relevance of higher education requires promotion of such education which serves as human resource for economic, social and cultural development of the country;</a:t>
            </a:r>
          </a:p>
          <a:p>
            <a:pPr marL="188913" lvl="0" indent="-188913" fontAlgn="base">
              <a:lnSpc>
                <a:spcPts val="2400"/>
              </a:lnSpc>
              <a:spcBef>
                <a:spcPct val="30000"/>
              </a:spcBef>
              <a:spcAft>
                <a:spcPct val="20000"/>
              </a:spcAft>
              <a:buFontTx/>
              <a:buChar char="•"/>
            </a:pPr>
            <a:r>
              <a:rPr lang="en-GB" altLang="en-US" sz="2400" kern="0" dirty="0">
                <a:ea typeface="MS PGothic" panose="020B0600070205080204" pitchFamily="34" charset="-128"/>
              </a:rPr>
              <a:t>To achieve that end the curriculum should be such that it gives</a:t>
            </a:r>
          </a:p>
          <a:p>
            <a:pPr marL="379413" lvl="1" indent="-188913" fontAlgn="base">
              <a:lnSpc>
                <a:spcPts val="2400"/>
              </a:lnSpc>
              <a:spcBef>
                <a:spcPct val="20000"/>
              </a:spcBef>
              <a:spcAft>
                <a:spcPct val="10000"/>
              </a:spcAft>
              <a:buFontTx/>
              <a:buChar char="–"/>
            </a:pPr>
            <a:r>
              <a:rPr lang="en-GB" altLang="en-US" kern="0" dirty="0">
                <a:ea typeface="MS PGothic" panose="020B0600070205080204" pitchFamily="34" charset="-128"/>
              </a:rPr>
              <a:t>(a) basic foundation in the various subjects and disciplines to the students </a:t>
            </a:r>
          </a:p>
          <a:p>
            <a:pPr marL="379413" lvl="1" indent="-188913" fontAlgn="base">
              <a:lnSpc>
                <a:spcPts val="2400"/>
              </a:lnSpc>
              <a:spcBef>
                <a:spcPct val="20000"/>
              </a:spcBef>
              <a:spcAft>
                <a:spcPct val="10000"/>
              </a:spcAft>
              <a:buFontTx/>
              <a:buChar char="–"/>
            </a:pPr>
            <a:r>
              <a:rPr lang="en-GB" altLang="en-US" kern="0" dirty="0">
                <a:ea typeface="MS PGothic" panose="020B0600070205080204" pitchFamily="34" charset="-128"/>
              </a:rPr>
              <a:t>(b) also promotes skills </a:t>
            </a:r>
          </a:p>
          <a:p>
            <a:pPr marL="379413" lvl="1" indent="-188913" fontAlgn="base">
              <a:lnSpc>
                <a:spcPts val="2400"/>
              </a:lnSpc>
              <a:spcBef>
                <a:spcPct val="20000"/>
              </a:spcBef>
              <a:spcAft>
                <a:spcPct val="10000"/>
              </a:spcAft>
              <a:buFontTx/>
              <a:buChar char="–"/>
            </a:pPr>
            <a:r>
              <a:rPr lang="en-GB" altLang="en-US" kern="0" dirty="0">
                <a:ea typeface="MS PGothic" panose="020B0600070205080204" pitchFamily="34" charset="-128"/>
              </a:rPr>
              <a:t>(c) facilitates employability and </a:t>
            </a:r>
          </a:p>
          <a:p>
            <a:pPr marL="379413" lvl="1" indent="-188913" fontAlgn="base">
              <a:lnSpc>
                <a:spcPts val="2400"/>
              </a:lnSpc>
              <a:spcBef>
                <a:spcPct val="20000"/>
              </a:spcBef>
              <a:spcAft>
                <a:spcPct val="10000"/>
              </a:spcAft>
              <a:buFontTx/>
              <a:buChar char="–"/>
            </a:pPr>
            <a:r>
              <a:rPr lang="en-GB" altLang="en-US" kern="0" dirty="0">
                <a:ea typeface="MS PGothic" panose="020B0600070205080204" pitchFamily="34" charset="-128"/>
              </a:rPr>
              <a:t>(d) right values that meet the human resource requirement for economic, social and cultural ends of the society, </a:t>
            </a:r>
          </a:p>
          <a:p>
            <a:pPr marL="188913" lvl="0" indent="-188913" fontAlgn="base">
              <a:lnSpc>
                <a:spcPts val="2400"/>
              </a:lnSpc>
              <a:spcBef>
                <a:spcPct val="30000"/>
              </a:spcBef>
              <a:spcAft>
                <a:spcPct val="20000"/>
              </a:spcAft>
              <a:buFontTx/>
              <a:buChar char="•"/>
            </a:pPr>
            <a:r>
              <a:rPr lang="en-GB" altLang="en-US" sz="2400" kern="0" dirty="0">
                <a:ea typeface="MS PGothic" panose="020B0600070205080204" pitchFamily="34" charset="-128"/>
              </a:rPr>
              <a:t>To realise these goals, UGC helps the universities and colleges to develop curriculum with latest knowledge in the subject, promote vocational and </a:t>
            </a:r>
            <a:r>
              <a:rPr lang="en-GB" altLang="en-US" sz="2400" kern="0" dirty="0" smtClean="0">
                <a:ea typeface="MS PGothic" panose="020B0600070205080204" pitchFamily="34" charset="-128"/>
              </a:rPr>
              <a:t>career </a:t>
            </a:r>
            <a:r>
              <a:rPr lang="en-GB" altLang="en-US" sz="2400" kern="0" dirty="0">
                <a:ea typeface="MS PGothic" panose="020B0600070205080204" pitchFamily="34" charset="-128"/>
              </a:rPr>
              <a:t>oriented courses, and courses that promote human rights values. </a:t>
            </a:r>
          </a:p>
        </p:txBody>
      </p:sp>
    </p:spTree>
    <p:extLst>
      <p:ext uri="{BB962C8B-B14F-4D97-AF65-F5344CB8AC3E}">
        <p14:creationId xmlns:p14="http://schemas.microsoft.com/office/powerpoint/2010/main" val="2084721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38199" y="365125"/>
            <a:ext cx="11027229" cy="1325563"/>
          </a:xfrm>
        </p:spPr>
        <p:txBody>
          <a:bodyPr/>
          <a:lstStyle/>
          <a:p>
            <a:pPr eaLnBrk="1" hangingPunct="1"/>
            <a:r>
              <a:rPr lang="en-GB" altLang="en-US" dirty="0" smtClean="0"/>
              <a:t>All India Council for Technical Education (AICTE)</a:t>
            </a:r>
          </a:p>
        </p:txBody>
      </p:sp>
      <p:sp>
        <p:nvSpPr>
          <p:cNvPr id="62467" name="Rectangle 3"/>
          <p:cNvSpPr>
            <a:spLocks noGrp="1" noChangeArrowheads="1"/>
          </p:cNvSpPr>
          <p:nvPr>
            <p:ph type="body" idx="1"/>
          </p:nvPr>
        </p:nvSpPr>
        <p:spPr>
          <a:xfrm>
            <a:off x="838200" y="1759530"/>
            <a:ext cx="10515600" cy="4908550"/>
          </a:xfrm>
        </p:spPr>
        <p:txBody>
          <a:bodyPr>
            <a:normAutofit/>
          </a:bodyPr>
          <a:lstStyle/>
          <a:p>
            <a:pPr eaLnBrk="1" hangingPunct="1"/>
            <a:r>
              <a:rPr lang="en-GB" altLang="en-US" sz="2600" dirty="0" smtClean="0"/>
              <a:t>promote innovations, R&amp;D in established and new technologies; generation, adoption and adaptation of newer technologies to meet development requirements and for overall improvement of educational process;10(e) - formulate schemes for promoting technical education for women, handicapped and weaker sections of the society; and 10(f) - promote an effective link between technical education system and other relevant systems including R&amp;D organizations, industry and the community. </a:t>
            </a:r>
          </a:p>
          <a:p>
            <a:pPr eaLnBrk="1" hangingPunct="1"/>
            <a:r>
              <a:rPr lang="en-US" altLang="en-US" sz="2600" dirty="0" smtClean="0"/>
              <a:t>Research and development activities are considered as an essential component of higher education because of their role in creating new knowledge and insight and imparting excitement and dynamism to the educational process, as well as make them need based in view of the national requirements.</a:t>
            </a:r>
          </a:p>
          <a:p>
            <a:pPr marL="0" indent="0" eaLnBrk="1" hangingPunct="1">
              <a:buNone/>
            </a:pPr>
            <a:r>
              <a:rPr lang="en-GB" altLang="en-US" sz="1400" dirty="0" smtClean="0"/>
              <a:t>        AICTE </a:t>
            </a:r>
            <a:r>
              <a:rPr lang="en-GB" altLang="en-US" sz="1400" dirty="0"/>
              <a:t>Research Schemes </a:t>
            </a:r>
            <a:r>
              <a:rPr lang="en-GB" altLang="en-US" sz="1400" dirty="0">
                <a:hlinkClick r:id="rId3"/>
              </a:rPr>
              <a:t>http://www.aicte.ernet.in/ResearchSchemes.htm</a:t>
            </a:r>
            <a:endParaRPr lang="en-GB" altLang="en-US" sz="1400" dirty="0"/>
          </a:p>
        </p:txBody>
      </p:sp>
    </p:spTree>
    <p:extLst>
      <p:ext uri="{BB962C8B-B14F-4D97-AF65-F5344CB8AC3E}">
        <p14:creationId xmlns:p14="http://schemas.microsoft.com/office/powerpoint/2010/main" val="1384348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1991</TotalTime>
  <Words>11056</Words>
  <Application>Microsoft Office PowerPoint</Application>
  <PresentationFormat>Widescreen</PresentationFormat>
  <Paragraphs>1060</Paragraphs>
  <Slides>52</Slides>
  <Notes>52</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2</vt:i4>
      </vt:variant>
      <vt:variant>
        <vt:lpstr>Slide Titles</vt:lpstr>
      </vt:variant>
      <vt:variant>
        <vt:i4>52</vt:i4>
      </vt:variant>
    </vt:vector>
  </HeadingPairs>
  <TitlesOfParts>
    <vt:vector size="68" baseType="lpstr">
      <vt:lpstr>MS PGothic</vt:lpstr>
      <vt:lpstr>MS PGothic</vt:lpstr>
      <vt:lpstr>SimSun</vt:lpstr>
      <vt:lpstr>Arial</vt:lpstr>
      <vt:lpstr>Calibri</vt:lpstr>
      <vt:lpstr>Calibri Light</vt:lpstr>
      <vt:lpstr>MS Sans Serif</vt:lpstr>
      <vt:lpstr>Times</vt:lpstr>
      <vt:lpstr>Times New Roman</vt:lpstr>
      <vt:lpstr>Trebuchet MS</vt:lpstr>
      <vt:lpstr>Verdana</vt:lpstr>
      <vt:lpstr>Office Theme</vt:lpstr>
      <vt:lpstr>Default Design</vt:lpstr>
      <vt:lpstr>Blank</vt:lpstr>
      <vt:lpstr>Worksheet</vt:lpstr>
      <vt:lpstr>Document</vt:lpstr>
      <vt:lpstr>Research and its practice in creative disciplines</vt:lpstr>
      <vt:lpstr>The role of the University</vt:lpstr>
      <vt:lpstr>The UK Higher Education Funding Council</vt:lpstr>
      <vt:lpstr>EU</vt:lpstr>
      <vt:lpstr>Background to EU Bologna declaration</vt:lpstr>
      <vt:lpstr>Main areas of reform for EU universities</vt:lpstr>
      <vt:lpstr>Indian Science &amp; technology policy 2003</vt:lpstr>
      <vt:lpstr>Indian UGC 11th Five year plan</vt:lpstr>
      <vt:lpstr>All India Council for Technical Education (AICTE)</vt:lpstr>
      <vt:lpstr>Association of American Universities</vt:lpstr>
      <vt:lpstr>US Carnegie model of differentiating HEIs</vt:lpstr>
      <vt:lpstr>Australian definition of research publication:</vt:lpstr>
      <vt:lpstr>UK definition of research outputs (REF 2014)</vt:lpstr>
      <vt:lpstr>Research in art &amp; design - a short history</vt:lpstr>
      <vt:lpstr>Models of creativity, 1980s -</vt:lpstr>
      <vt:lpstr>Creative practices and match to theories</vt:lpstr>
      <vt:lpstr>How might we describe knowledge?</vt:lpstr>
      <vt:lpstr>Knowledge, creative practice &amp; practice-related research</vt:lpstr>
      <vt:lpstr>Knowledge of or information about creative practice</vt:lpstr>
      <vt:lpstr>Reputations, aesthetic objects and modelling systems</vt:lpstr>
      <vt:lpstr>Interrogating RAE and REF data</vt:lpstr>
      <vt:lpstr>What was submitted?</vt:lpstr>
      <vt:lpstr>Text and practice-based submissions, 2001:</vt:lpstr>
      <vt:lpstr> Venue data</vt:lpstr>
      <vt:lpstr>International and national excellence, 2001:</vt:lpstr>
      <vt:lpstr>Exhibition venues</vt:lpstr>
      <vt:lpstr>London and England, venues by frequency</vt:lpstr>
      <vt:lpstr>Journals</vt:lpstr>
      <vt:lpstr>Journal data</vt:lpstr>
      <vt:lpstr>Journals, by frequency </vt:lpstr>
      <vt:lpstr>RAE 2001 output types for different UoAs:</vt:lpstr>
      <vt:lpstr>Implications of RAE 2001 data analysis  </vt:lpstr>
      <vt:lpstr>Changes in output types: 2001, 2008, 2014</vt:lpstr>
      <vt:lpstr>% of output types, 2001, 2008, 2014</vt:lpstr>
      <vt:lpstr>Journals carrying articles submitted to RAE &amp; REF</vt:lpstr>
      <vt:lpstr>Other considerations: spread of sub-disciplines</vt:lpstr>
      <vt:lpstr>REF 2014 research output dataset</vt:lpstr>
      <vt:lpstr>Spread of discipline codes found so far</vt:lpstr>
      <vt:lpstr>Interrogating PhD abstracts</vt:lpstr>
      <vt:lpstr>UK design students at ugrad, pgrad &amp; doc</vt:lpstr>
      <vt:lpstr>The PhD in the EU</vt:lpstr>
      <vt:lpstr>Dewey, JACS and precision in terminology  </vt:lpstr>
      <vt:lpstr>Dewey categorisation of EThoS records</vt:lpstr>
      <vt:lpstr>The scale of the UK education field – first degrees</vt:lpstr>
      <vt:lpstr>First degrees and PhDs</vt:lpstr>
      <vt:lpstr>PhDs by subject, 1976-2005  -  Creative Arts and Design in the Art &amp; Design Index to Theses</vt:lpstr>
      <vt:lpstr>PhDs by subject, 2008-2012 British Library Dewey classification</vt:lpstr>
      <vt:lpstr>PowerPoint Presentation</vt:lpstr>
      <vt:lpstr>Data, definitions and descriptions</vt:lpstr>
      <vt:lpstr>Making sense: the field of practice-related research</vt:lpstr>
      <vt:lpstr>Deciding what  we need to know</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its practice in creative disciplines</dc:title>
  <dc:creator>user</dc:creator>
  <cp:lastModifiedBy>user</cp:lastModifiedBy>
  <cp:revision>101</cp:revision>
  <cp:lastPrinted>2016-05-19T11:26:43Z</cp:lastPrinted>
  <dcterms:created xsi:type="dcterms:W3CDTF">2016-04-08T10:31:53Z</dcterms:created>
  <dcterms:modified xsi:type="dcterms:W3CDTF">2016-05-19T12:51:29Z</dcterms:modified>
</cp:coreProperties>
</file>